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777240"/>
            <a:ext cx="10972800" cy="16002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078992"/>
            <a:ext cx="9144000" cy="914400"/>
          </a:xfrm>
          <a:prstGeom prst="rect">
            <a:avLst/>
          </a:prstGeom>
          <a:noFill/>
        </p:spPr>
        <p:txBody>
          <a:bodyPr wrap="square" lIns="109728" tIns="54864">
            <a:spAutoFit/>
          </a:bodyPr>
          <a:lstStyle/>
          <a:p>
            <a:pPr>
              <a:spcAft>
                <a:spcPts val="800"/>
              </a:spcAft>
              <a:defRPr sz="3800" b="0">
                <a:solidFill>
                  <a:srgbClr val="FFFFFF"/>
                </a:solidFill>
                <a:latin typeface="Aptos"/>
              </a:defRPr>
            </a:pPr>
            <a:r>
              <a:t>Αναλυτική Περιγραφή</a:t>
            </a:r>
          </a:p>
        </p:txBody>
      </p:sp>
      <p:sp>
        <p:nvSpPr>
          <p:cNvPr id="4" name="TextBox 3"/>
          <p:cNvSpPr txBox="1"/>
          <p:nvPr/>
        </p:nvSpPr>
        <p:spPr>
          <a:xfrm>
            <a:off x="914400" y="3657600"/>
            <a:ext cx="10058400" cy="1280160"/>
          </a:xfrm>
          <a:prstGeom prst="rect">
            <a:avLst/>
          </a:prstGeom>
          <a:noFill/>
        </p:spPr>
        <p:txBody>
          <a:bodyPr wrap="square" lIns="109728" tIns="54864">
            <a:spAutoFit/>
          </a:bodyPr>
          <a:lstStyle/>
          <a:p>
            <a:pPr>
              <a:spcAft>
                <a:spcPts val="800"/>
              </a:spcAft>
              <a:defRPr sz="2900" b="1">
                <a:solidFill>
                  <a:srgbClr val="3A4146"/>
                </a:solidFill>
                <a:latin typeface="Aptos"/>
              </a:defRPr>
            </a:pPr>
            <a:r>
              <a:t>Cloud για την Υποστήριξη των Εφαρμογών AI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Σκοπός</a:t>
            </a:r>
          </a:p>
          <a:p>
            <a:pPr>
              <a:spcAft>
                <a:spcPts val="800"/>
              </a:spcAft>
              <a:defRPr sz="2900" b="1">
                <a:solidFill>
                  <a:srgbClr val="FFFFFF"/>
                </a:solidFill>
                <a:latin typeface="Aptos"/>
              </a:defRPr>
            </a:pPr>
            <a:r>
              <a:t>προγράμματος</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900" b="0">
                <a:solidFill>
                  <a:srgbClr val="3A4146"/>
                </a:solidFill>
                <a:latin typeface="Aptos"/>
              </a:defRPr>
            </a:pPr>
            <a:r>
              <a:t>Σκοπός του εκπαιδευτικού προγράμματος είναι η εισαγωγή και η ουσιαστική εξοικείωση των συμμετεχόντων με τις αρχές, τις τεχνολογίες και τις εφαρμογές του Υπολογιστικού Νέφους (Cloud Computing) και της Τεχνητής Νοημοσύνης (Artificial Intelligence). Εξετάζεται ο τρόπος με τον οποίο οι δύο τεχνολογίες συνδυάζονται για την ανάπτυξη, την εκπαίδευση, τη λειτουργία και την ασφαλή διαχείριση ευφυών εφαρμογών. Παρουσιάζονται τα μοντέλα υπηρεσιών και ανάπτυξης του cloud, οι βασικές αρχές της ΤΝ και της μηχανικής μάθησης, οι δικτυακές υποδομές, η προστασία της επικοινωνίας και των δεδομένων, καθώς και σύγχρονες προσεγγίσεις όπως το edge computing, το federated learning και το serverless computing. Παράλληλα, αναδεικνύονται ζητήματα κυβερνοασφάλειας, ιδιωτικότητας και κανονιστικής συμμόρφωσης, ώστε οι εκπαιδευόμενοι να κατανοήσουν τόσο τις δυνατότητες όσο και τις προκλήσεις της αξιοποίησης εφαρμογών AI στο cloud.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Περιγραφή</a:t>
            </a:r>
          </a:p>
          <a:p>
            <a:pPr>
              <a:spcAft>
                <a:spcPts val="800"/>
              </a:spcAft>
              <a:defRPr sz="2900" b="1">
                <a:solidFill>
                  <a:srgbClr val="FFFFFF"/>
                </a:solidFill>
                <a:latin typeface="Aptos"/>
              </a:defRPr>
            </a:pPr>
            <a:r>
              <a:t>Εκπαιδευτικού</a:t>
            </a:r>
          </a:p>
          <a:p>
            <a:pPr>
              <a:spcAft>
                <a:spcPts val="800"/>
              </a:spcAft>
              <a:defRPr sz="2900" b="1">
                <a:solidFill>
                  <a:srgbClr val="FFFFFF"/>
                </a:solidFill>
                <a:latin typeface="Aptos"/>
              </a:defRPr>
            </a:pPr>
            <a:r>
              <a:t>αντικειμένου</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900" b="0">
                <a:solidFill>
                  <a:srgbClr val="3A4146"/>
                </a:solidFill>
                <a:latin typeface="Aptos"/>
              </a:defRPr>
            </a:pPr>
            <a:r>
              <a:t>Το εκπαιδευτικό αντικείμενο αναπτύσσεται σε έξι θεματικές ενότητες, οι οποίες καλύπτουν διαδοχικά το υπολογιστικό νέφος, την τεχνητή νοημοσύνη, την αρχιτεκτονική και την ασφάλεια δικτύων, την ανάπτυξη και διαχείριση εφαρμογών AI στο cloud, τις προηγμένες τεχνολογίες cloud και την ασφάλεια και συμμόρφωση των σχετικών συστημάτων. Αρχικά αναλύονται οι έννοιες, τα χαρακτηριστικά, τα πλεονεκτήματα και τα μοντέλα παροχής υπηρεσιών νέφους, καθώς και τα είδη, η εξέλιξη και οι εφαρμογές της ΤΝ. Στη συνέχεια εξετάζονται οι τεχνολογίες δικτύωσης και ασφαλούς μεταφοράς δεδομένων, οι υποδομές cloud, edge και hybrid, η αυτοματοποιημένη δημιουργία μοντέλων, οι έτοιμες υπηρεσίες AI και η διαχείριση υπολογιστικών πόρων. Τέλος, παρουσιάζονται η κατανεμημένη μάθηση, οι υβριδικές λύσεις, η προστασία προσωπικών δεδομένων, η ανίχνευση απειλών και τα βασικά πλαίσια συμμόρφωσης. Το υλικό συνοδεύεται από συνόψεις, ερωτήσεις αυτοαξιολόγησης, εργασίες και βιβλιογραφία.</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Μαθησιακά</a:t>
            </a:r>
          </a:p>
          <a:p>
            <a:pPr>
              <a:spcAft>
                <a:spcPts val="800"/>
              </a:spcAft>
              <a:defRPr sz="2900" b="1">
                <a:solidFill>
                  <a:srgbClr val="FFFFFF"/>
                </a:solidFill>
                <a:latin typeface="Aptos"/>
              </a:defRPr>
            </a:pPr>
            <a:r>
              <a:t>αποτελέσματα</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900" b="0">
                <a:solidFill>
                  <a:srgbClr val="3A4146"/>
                </a:solidFill>
                <a:latin typeface="Aptos"/>
              </a:defRPr>
            </a:pPr>
            <a:r>
              <a:t>Με την ολοκλήρωση του προγράμματος, οι εκπαιδευόμενοι θα είναι σε θέση να εξηγούν τις θεμελιώδεις έννοιες του cloud computing και της τεχνητής νοημοσύνης και να διακρίνουν τα μοντέλα υπηρεσιών και ανάπτυξης του νέφους. Θα μπορούν να αναγνωρίζουν βασικές τεχνολογίες δικτύωσης, μεθόδους ασφαλούς επικοινωνίας και μηχανισμούς προστασίας δεδομένων. Επιπλέον, θα κατανοούν τις αρχές σχεδιασμού, ανάπτυξης και διαχείρισης εφαρμογών AI σε cloud, edge και hybrid περιβάλλοντα, καθώς και τη χρήση υπολογιστικών επιταχυντών, αυτοματοποιημένης μηχανικής μάθησης και έτοιμων υπηρεσιών AI. Θα μπορούν να περιγράφουν τις δυνατότητες του federated learning και του serverless computing, να αξιολογούν βασικές επιλογές διαχείρισης πόρων και να αναγνωρίζουν απειλές ασφάλειας και κινδύνους ιδιωτικότητας. Τέλος, θα εξοικειωθούν με τις αρχές της κανονιστικής συμμόρφωσης, της διαφάνειας και της υπεύθυνης αξιοποίησης συστημάτων τεχνητής νοημοσύνης.</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Περιεχόμενα</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500" b="0">
                <a:solidFill>
                  <a:srgbClr val="3A4146"/>
                </a:solidFill>
                <a:latin typeface="Aptos"/>
              </a:defRPr>
            </a:pPr>
            <a:r>
              <a:t>1η Εκπαιδευτική Ενότητα: Υπολογιστικό Νέφος (Cloud Computing)</a:t>
            </a:r>
          </a:p>
          <a:p>
            <a:pPr>
              <a:spcAft>
                <a:spcPts val="800"/>
              </a:spcAft>
              <a:defRPr sz="1500" b="0">
                <a:solidFill>
                  <a:srgbClr val="3A4146"/>
                </a:solidFill>
                <a:latin typeface="Aptos"/>
              </a:defRPr>
            </a:pPr>
          </a:p>
          <a:p>
            <a:pPr>
              <a:spcAft>
                <a:spcPts val="800"/>
              </a:spcAft>
              <a:defRPr sz="1500" b="0">
                <a:solidFill>
                  <a:srgbClr val="3A4146"/>
                </a:solidFill>
                <a:latin typeface="Aptos"/>
              </a:defRPr>
            </a:pPr>
            <a:r>
              <a:t>Σκοπός</a:t>
            </a:r>
          </a:p>
          <a:p>
            <a:pPr>
              <a:spcAft>
                <a:spcPts val="800"/>
              </a:spcAft>
              <a:defRPr sz="1500" b="0">
                <a:solidFill>
                  <a:srgbClr val="3A4146"/>
                </a:solidFill>
                <a:latin typeface="Aptos"/>
              </a:defRPr>
            </a:pPr>
            <a:r>
              <a:t>Προσδοκώμενα αποτελέσματα</a:t>
            </a:r>
          </a:p>
          <a:p>
            <a:pPr>
              <a:spcAft>
                <a:spcPts val="800"/>
              </a:spcAft>
              <a:defRPr sz="1500" b="0">
                <a:solidFill>
                  <a:srgbClr val="3A4146"/>
                </a:solidFill>
                <a:latin typeface="Aptos"/>
              </a:defRPr>
            </a:pPr>
            <a:r>
              <a:t>Έννοιες – Κλειδιά</a:t>
            </a:r>
          </a:p>
          <a:p>
            <a:pPr>
              <a:spcAft>
                <a:spcPts val="800"/>
              </a:spcAft>
              <a:defRPr sz="1500" b="0">
                <a:solidFill>
                  <a:srgbClr val="3A4146"/>
                </a:solidFill>
                <a:latin typeface="Aptos"/>
              </a:defRPr>
            </a:pPr>
            <a:r>
              <a:t>1.1. Έννοια του υπολογιστικού νέφους</a:t>
            </a:r>
          </a:p>
          <a:p>
            <a:pPr>
              <a:spcAft>
                <a:spcPts val="800"/>
              </a:spcAft>
              <a:defRPr sz="1500" b="0">
                <a:solidFill>
                  <a:srgbClr val="3A4146"/>
                </a:solidFill>
                <a:latin typeface="Aptos"/>
              </a:defRPr>
            </a:pPr>
            <a:r>
              <a:t>1.2. Μοντέλα υπηρεσιών νέφους</a:t>
            </a:r>
          </a:p>
          <a:p>
            <a:pPr>
              <a:spcAft>
                <a:spcPts val="800"/>
              </a:spcAft>
              <a:defRPr sz="1500" b="0">
                <a:solidFill>
                  <a:srgbClr val="3A4146"/>
                </a:solidFill>
                <a:latin typeface="Aptos"/>
              </a:defRPr>
            </a:pPr>
            <a:r>
              <a:t>1.3. Τεχνικές Εκδοχές Υπολογιστικού Νέφους Βάσει Παρεχόμενων Υπηρεσιών</a:t>
            </a:r>
          </a:p>
          <a:p>
            <a:pPr>
              <a:spcAft>
                <a:spcPts val="800"/>
              </a:spcAft>
              <a:defRPr sz="1500" b="0">
                <a:solidFill>
                  <a:srgbClr val="3A4146"/>
                </a:solidFill>
                <a:latin typeface="Aptos"/>
              </a:defRPr>
            </a:pPr>
            <a:r>
              <a:t>1.4. Πλεονεκτήματα και Μειονεκτήματα του Νέφους</a:t>
            </a:r>
          </a:p>
          <a:p>
            <a:pPr>
              <a:spcAft>
                <a:spcPts val="800"/>
              </a:spcAft>
              <a:defRPr sz="1500" b="0">
                <a:solidFill>
                  <a:srgbClr val="3A4146"/>
                </a:solidFill>
                <a:latin typeface="Aptos"/>
              </a:defRPr>
            </a:pPr>
            <a:r>
              <a:t>1.5. Μοντέλα Υπηρεσιών &amp; Μοντέλα Ανάπτυξης Cloud</a:t>
            </a:r>
          </a:p>
          <a:p>
            <a:pPr>
              <a:spcAft>
                <a:spcPts val="800"/>
              </a:spcAft>
              <a:defRPr sz="1500" b="0">
                <a:solidFill>
                  <a:srgbClr val="3A4146"/>
                </a:solidFill>
                <a:latin typeface="Aptos"/>
              </a:defRPr>
            </a:pPr>
            <a:r>
              <a:t>Σύνοψη</a:t>
            </a:r>
          </a:p>
          <a:p>
            <a:pPr>
              <a:spcAft>
                <a:spcPts val="800"/>
              </a:spcAft>
              <a:defRPr sz="1500" b="0">
                <a:solidFill>
                  <a:srgbClr val="3A4146"/>
                </a:solidFill>
                <a:latin typeface="Aptos"/>
              </a:defRPr>
            </a:pPr>
            <a:r>
              <a:t>Ερωτήσεις Αυτοαξιολόγησης</a:t>
            </a:r>
          </a:p>
          <a:p>
            <a:pPr>
              <a:spcAft>
                <a:spcPts val="800"/>
              </a:spcAft>
              <a:defRPr sz="1500" b="0">
                <a:solidFill>
                  <a:srgbClr val="3A4146"/>
                </a:solidFill>
                <a:latin typeface="Aptos"/>
              </a:defRPr>
            </a:pPr>
            <a:r>
              <a:t>Εργασία</a:t>
            </a:r>
          </a:p>
          <a:p>
            <a:pPr>
              <a:spcAft>
                <a:spcPts val="800"/>
              </a:spcAft>
              <a:defRPr sz="1500" b="0">
                <a:solidFill>
                  <a:srgbClr val="3A4146"/>
                </a:solidFill>
                <a:latin typeface="Aptos"/>
              </a:defRPr>
            </a:pPr>
            <a:r>
              <a:t>Βιβλιογραφία</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Περιεχόμενα</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500" b="0">
                <a:solidFill>
                  <a:srgbClr val="3A4146"/>
                </a:solidFill>
                <a:latin typeface="Aptos"/>
              </a:defRPr>
            </a:pPr>
            <a:r>
              <a:t>2η Εκπαιδευτική Ενότητα: Εισαγωγή στην Τεχνητή Νοημοσύνη</a:t>
            </a:r>
          </a:p>
          <a:p>
            <a:pPr>
              <a:spcAft>
                <a:spcPts val="800"/>
              </a:spcAft>
              <a:defRPr sz="1500" b="0">
                <a:solidFill>
                  <a:srgbClr val="3A4146"/>
                </a:solidFill>
                <a:latin typeface="Aptos"/>
              </a:defRPr>
            </a:pPr>
          </a:p>
          <a:p>
            <a:pPr>
              <a:spcAft>
                <a:spcPts val="800"/>
              </a:spcAft>
              <a:defRPr sz="1500" b="0">
                <a:solidFill>
                  <a:srgbClr val="3A4146"/>
                </a:solidFill>
                <a:latin typeface="Aptos"/>
              </a:defRPr>
            </a:pPr>
            <a:r>
              <a:t>Σκοπός</a:t>
            </a:r>
          </a:p>
          <a:p>
            <a:pPr>
              <a:spcAft>
                <a:spcPts val="800"/>
              </a:spcAft>
              <a:defRPr sz="1500" b="0">
                <a:solidFill>
                  <a:srgbClr val="3A4146"/>
                </a:solidFill>
                <a:latin typeface="Aptos"/>
              </a:defRPr>
            </a:pPr>
            <a:r>
              <a:t>Προσδοκώμενα αποτελέσματα</a:t>
            </a:r>
          </a:p>
          <a:p>
            <a:pPr>
              <a:spcAft>
                <a:spcPts val="800"/>
              </a:spcAft>
              <a:defRPr sz="1500" b="0">
                <a:solidFill>
                  <a:srgbClr val="3A4146"/>
                </a:solidFill>
                <a:latin typeface="Aptos"/>
              </a:defRPr>
            </a:pPr>
            <a:r>
              <a:t>Έννοιες – Κλειδιά</a:t>
            </a:r>
          </a:p>
          <a:p>
            <a:pPr>
              <a:spcAft>
                <a:spcPts val="800"/>
              </a:spcAft>
              <a:defRPr sz="1500" b="0">
                <a:solidFill>
                  <a:srgbClr val="3A4146"/>
                </a:solidFill>
                <a:latin typeface="Aptos"/>
              </a:defRPr>
            </a:pPr>
            <a:r>
              <a:t>2.1. Ορισμός και σημασία της τεχνητής νοημοσύνης – Είδη τεχνητής νοημοσύνης</a:t>
            </a:r>
          </a:p>
          <a:p>
            <a:pPr>
              <a:spcAft>
                <a:spcPts val="800"/>
              </a:spcAft>
              <a:defRPr sz="1500" b="0">
                <a:solidFill>
                  <a:srgbClr val="3A4146"/>
                </a:solidFill>
                <a:latin typeface="Aptos"/>
              </a:defRPr>
            </a:pPr>
            <a:r>
              <a:t>2.2. Εξέλιξη τεχνητής νοημοσύνης – Τομείς εφαρμογών – ΤΝ και καθημερινότητα</a:t>
            </a:r>
          </a:p>
          <a:p>
            <a:pPr>
              <a:spcAft>
                <a:spcPts val="800"/>
              </a:spcAft>
              <a:defRPr sz="1500" b="0">
                <a:solidFill>
                  <a:srgbClr val="3A4146"/>
                </a:solidFill>
                <a:latin typeface="Aptos"/>
              </a:defRPr>
            </a:pPr>
            <a:r>
              <a:t>2.3. Γλώσσες προγραμματισμού στην τεχνητή νοημοσύνη</a:t>
            </a:r>
          </a:p>
          <a:p>
            <a:pPr>
              <a:spcAft>
                <a:spcPts val="800"/>
              </a:spcAft>
              <a:defRPr sz="1500" b="0">
                <a:solidFill>
                  <a:srgbClr val="3A4146"/>
                </a:solidFill>
                <a:latin typeface="Aptos"/>
              </a:defRPr>
            </a:pPr>
            <a:r>
              <a:t>2.4. Εξελίξεις της Τεχνητής Νοημοσύνης στον ψηφιακό κόσμο</a:t>
            </a:r>
          </a:p>
          <a:p>
            <a:pPr>
              <a:spcAft>
                <a:spcPts val="800"/>
              </a:spcAft>
              <a:defRPr sz="1500" b="0">
                <a:solidFill>
                  <a:srgbClr val="3A4146"/>
                </a:solidFill>
                <a:latin typeface="Aptos"/>
              </a:defRPr>
            </a:pPr>
            <a:r>
              <a:t>2.5. Μηχανική Μάθηση (ML): Ορισμός, Έννοιες, Χαρακτηριστικά και Είδη</a:t>
            </a:r>
          </a:p>
          <a:p>
            <a:pPr>
              <a:spcAft>
                <a:spcPts val="800"/>
              </a:spcAft>
              <a:defRPr sz="1500" b="0">
                <a:solidFill>
                  <a:srgbClr val="3A4146"/>
                </a:solidFill>
                <a:latin typeface="Aptos"/>
              </a:defRPr>
            </a:pPr>
            <a:r>
              <a:t>Σύνοψη</a:t>
            </a:r>
          </a:p>
          <a:p>
            <a:pPr>
              <a:spcAft>
                <a:spcPts val="800"/>
              </a:spcAft>
              <a:defRPr sz="1500" b="0">
                <a:solidFill>
                  <a:srgbClr val="3A4146"/>
                </a:solidFill>
                <a:latin typeface="Aptos"/>
              </a:defRPr>
            </a:pPr>
            <a:r>
              <a:t>Ερωτήσεις Αυτοαξιολόγησης</a:t>
            </a:r>
          </a:p>
          <a:p>
            <a:pPr>
              <a:spcAft>
                <a:spcPts val="800"/>
              </a:spcAft>
              <a:defRPr sz="1500" b="0">
                <a:solidFill>
                  <a:srgbClr val="3A4146"/>
                </a:solidFill>
                <a:latin typeface="Aptos"/>
              </a:defRPr>
            </a:pPr>
            <a:r>
              <a:t>Εργασία</a:t>
            </a:r>
          </a:p>
          <a:p>
            <a:pPr>
              <a:spcAft>
                <a:spcPts val="800"/>
              </a:spcAft>
              <a:defRPr sz="1500" b="0">
                <a:solidFill>
                  <a:srgbClr val="3A4146"/>
                </a:solidFill>
                <a:latin typeface="Aptos"/>
              </a:defRPr>
            </a:pPr>
            <a:r>
              <a:t>Βιβλιογραφία</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Περιεχόμενα</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500" b="0">
                <a:solidFill>
                  <a:srgbClr val="3A4146"/>
                </a:solidFill>
                <a:latin typeface="Aptos"/>
              </a:defRPr>
            </a:pPr>
            <a:r>
              <a:t>3η Εκπαιδευτική Ενότητα: Αρχιτεκτονική Cloud – Δικτύωση – Ασφάλεια</a:t>
            </a:r>
          </a:p>
          <a:p>
            <a:pPr>
              <a:spcAft>
                <a:spcPts val="800"/>
              </a:spcAft>
              <a:defRPr sz="1500" b="0">
                <a:solidFill>
                  <a:srgbClr val="3A4146"/>
                </a:solidFill>
                <a:latin typeface="Aptos"/>
              </a:defRPr>
            </a:pPr>
          </a:p>
          <a:p>
            <a:pPr>
              <a:spcAft>
                <a:spcPts val="800"/>
              </a:spcAft>
              <a:defRPr sz="1500" b="0">
                <a:solidFill>
                  <a:srgbClr val="3A4146"/>
                </a:solidFill>
                <a:latin typeface="Aptos"/>
              </a:defRPr>
            </a:pPr>
            <a:r>
              <a:t>Σκοπός</a:t>
            </a:r>
          </a:p>
          <a:p>
            <a:pPr>
              <a:spcAft>
                <a:spcPts val="800"/>
              </a:spcAft>
              <a:defRPr sz="1500" b="0">
                <a:solidFill>
                  <a:srgbClr val="3A4146"/>
                </a:solidFill>
                <a:latin typeface="Aptos"/>
              </a:defRPr>
            </a:pPr>
            <a:r>
              <a:t>Προσδοκώμενα αποτελέσματα</a:t>
            </a:r>
          </a:p>
          <a:p>
            <a:pPr>
              <a:spcAft>
                <a:spcPts val="800"/>
              </a:spcAft>
              <a:defRPr sz="1500" b="0">
                <a:solidFill>
                  <a:srgbClr val="3A4146"/>
                </a:solidFill>
                <a:latin typeface="Aptos"/>
              </a:defRPr>
            </a:pPr>
            <a:r>
              <a:t>Έννοιες – Κλειδιά</a:t>
            </a:r>
          </a:p>
          <a:p>
            <a:pPr>
              <a:spcAft>
                <a:spcPts val="800"/>
              </a:spcAft>
              <a:defRPr sz="1500" b="0">
                <a:solidFill>
                  <a:srgbClr val="3A4146"/>
                </a:solidFill>
                <a:latin typeface="Aptos"/>
              </a:defRPr>
            </a:pPr>
            <a:r>
              <a:t>3.1. Αρχιτεκτονική και Διασύνδεση Δικτύων</a:t>
            </a:r>
          </a:p>
          <a:p>
            <a:pPr>
              <a:spcAft>
                <a:spcPts val="800"/>
              </a:spcAft>
              <a:defRPr sz="1500" b="0">
                <a:solidFill>
                  <a:srgbClr val="3A4146"/>
                </a:solidFill>
                <a:latin typeface="Aptos"/>
              </a:defRPr>
            </a:pPr>
            <a:r>
              <a:t>3.2. Edge Computing &amp; Cloud Computing</a:t>
            </a:r>
          </a:p>
          <a:p>
            <a:pPr>
              <a:spcAft>
                <a:spcPts val="800"/>
              </a:spcAft>
              <a:defRPr sz="1500" b="0">
                <a:solidFill>
                  <a:srgbClr val="3A4146"/>
                </a:solidFill>
                <a:latin typeface="Aptos"/>
              </a:defRPr>
            </a:pPr>
            <a:r>
              <a:t>3.3. VPN – Ασφάλεια – Διαχείριση Συσκευών</a:t>
            </a:r>
          </a:p>
          <a:p>
            <a:pPr>
              <a:spcAft>
                <a:spcPts val="800"/>
              </a:spcAft>
              <a:defRPr sz="1500" b="0">
                <a:solidFill>
                  <a:srgbClr val="3A4146"/>
                </a:solidFill>
                <a:latin typeface="Aptos"/>
              </a:defRPr>
            </a:pPr>
            <a:r>
              <a:t>3.4. DNS &amp; Ασφαλής Μεταφορά Δεδομένων</a:t>
            </a:r>
          </a:p>
          <a:p>
            <a:pPr>
              <a:spcAft>
                <a:spcPts val="800"/>
              </a:spcAft>
              <a:defRPr sz="1500" b="0">
                <a:solidFill>
                  <a:srgbClr val="3A4146"/>
                </a:solidFill>
                <a:latin typeface="Aptos"/>
              </a:defRPr>
            </a:pPr>
            <a:r>
              <a:t>Σύνοψη</a:t>
            </a:r>
          </a:p>
          <a:p>
            <a:pPr>
              <a:spcAft>
                <a:spcPts val="800"/>
              </a:spcAft>
              <a:defRPr sz="1500" b="0">
                <a:solidFill>
                  <a:srgbClr val="3A4146"/>
                </a:solidFill>
                <a:latin typeface="Aptos"/>
              </a:defRPr>
            </a:pPr>
            <a:r>
              <a:t>Ερωτήσεις Αυτοαξιολόγησης</a:t>
            </a:r>
          </a:p>
          <a:p>
            <a:pPr>
              <a:spcAft>
                <a:spcPts val="800"/>
              </a:spcAft>
              <a:defRPr sz="1500" b="0">
                <a:solidFill>
                  <a:srgbClr val="3A4146"/>
                </a:solidFill>
                <a:latin typeface="Aptos"/>
              </a:defRPr>
            </a:pPr>
            <a:r>
              <a:t>Εργασία</a:t>
            </a:r>
          </a:p>
          <a:p>
            <a:pPr>
              <a:spcAft>
                <a:spcPts val="800"/>
              </a:spcAft>
              <a:defRPr sz="1500" b="0">
                <a:solidFill>
                  <a:srgbClr val="3A4146"/>
                </a:solidFill>
                <a:latin typeface="Aptos"/>
              </a:defRPr>
            </a:pPr>
            <a:r>
              <a:t>Βιβλιογραφία</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Περιεχόμενα</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500" b="0">
                <a:solidFill>
                  <a:srgbClr val="3A4146"/>
                </a:solidFill>
                <a:latin typeface="Aptos"/>
              </a:defRPr>
            </a:pPr>
            <a:r>
              <a:t>4η Εκπαιδευτική Ενότητα: Ανάπτυξη &amp; Διαχείριση AI Εφαρμογών στο Cloud</a:t>
            </a:r>
          </a:p>
          <a:p>
            <a:pPr>
              <a:spcAft>
                <a:spcPts val="800"/>
              </a:spcAft>
              <a:defRPr sz="1500" b="0">
                <a:solidFill>
                  <a:srgbClr val="3A4146"/>
                </a:solidFill>
                <a:latin typeface="Aptos"/>
              </a:defRPr>
            </a:pPr>
          </a:p>
          <a:p>
            <a:pPr>
              <a:spcAft>
                <a:spcPts val="800"/>
              </a:spcAft>
              <a:defRPr sz="1500" b="0">
                <a:solidFill>
                  <a:srgbClr val="3A4146"/>
                </a:solidFill>
                <a:latin typeface="Aptos"/>
              </a:defRPr>
            </a:pPr>
            <a:r>
              <a:t>Σκοπός</a:t>
            </a:r>
          </a:p>
          <a:p>
            <a:pPr>
              <a:spcAft>
                <a:spcPts val="800"/>
              </a:spcAft>
              <a:defRPr sz="1500" b="0">
                <a:solidFill>
                  <a:srgbClr val="3A4146"/>
                </a:solidFill>
                <a:latin typeface="Aptos"/>
              </a:defRPr>
            </a:pPr>
            <a:r>
              <a:t>Προσδοκώμενα αποτελέσματα</a:t>
            </a:r>
          </a:p>
          <a:p>
            <a:pPr>
              <a:spcAft>
                <a:spcPts val="800"/>
              </a:spcAft>
              <a:defRPr sz="1500" b="0">
                <a:solidFill>
                  <a:srgbClr val="3A4146"/>
                </a:solidFill>
                <a:latin typeface="Aptos"/>
              </a:defRPr>
            </a:pPr>
            <a:r>
              <a:t>Έννοιες – Κλειδιά</a:t>
            </a:r>
          </a:p>
          <a:p>
            <a:pPr>
              <a:spcAft>
                <a:spcPts val="800"/>
              </a:spcAft>
              <a:defRPr sz="1500" b="0">
                <a:solidFill>
                  <a:srgbClr val="3A4146"/>
                </a:solidFill>
                <a:latin typeface="Aptos"/>
              </a:defRPr>
            </a:pPr>
            <a:r>
              <a:t>4.1. Υποδομές Cloud – Edge – Hybrid για ΤΝ</a:t>
            </a:r>
          </a:p>
          <a:p>
            <a:pPr>
              <a:spcAft>
                <a:spcPts val="800"/>
              </a:spcAft>
              <a:defRPr sz="1500" b="0">
                <a:solidFill>
                  <a:srgbClr val="3A4146"/>
                </a:solidFill>
                <a:latin typeface="Aptos"/>
              </a:defRPr>
            </a:pPr>
            <a:r>
              <a:t>4.2. Αυτοματοποιημένη Δημιουργία AI Μοντέλων</a:t>
            </a:r>
          </a:p>
          <a:p>
            <a:pPr>
              <a:spcAft>
                <a:spcPts val="800"/>
              </a:spcAft>
              <a:defRPr sz="1500" b="0">
                <a:solidFill>
                  <a:srgbClr val="3A4146"/>
                </a:solidFill>
                <a:latin typeface="Aptos"/>
              </a:defRPr>
            </a:pPr>
            <a:r>
              <a:t>4.3. Έτοιμες AI Υπηρεσίες (AIaaS)</a:t>
            </a:r>
          </a:p>
          <a:p>
            <a:pPr>
              <a:spcAft>
                <a:spcPts val="800"/>
              </a:spcAft>
              <a:defRPr sz="1500" b="0">
                <a:solidFill>
                  <a:srgbClr val="3A4146"/>
                </a:solidFill>
                <a:latin typeface="Aptos"/>
              </a:defRPr>
            </a:pPr>
            <a:r>
              <a:t>4.4. Διαχείριση Δεδομένων για AI στο Cloud</a:t>
            </a:r>
          </a:p>
          <a:p>
            <a:pPr>
              <a:spcAft>
                <a:spcPts val="800"/>
              </a:spcAft>
              <a:defRPr sz="1500" b="0">
                <a:solidFill>
                  <a:srgbClr val="3A4146"/>
                </a:solidFill>
                <a:latin typeface="Aptos"/>
              </a:defRPr>
            </a:pPr>
            <a:r>
              <a:t>4.5. Βελτιστοποίηση Πόρων Cloud για AI</a:t>
            </a:r>
          </a:p>
          <a:p>
            <a:pPr>
              <a:spcAft>
                <a:spcPts val="800"/>
              </a:spcAft>
              <a:defRPr sz="1500" b="0">
                <a:solidFill>
                  <a:srgbClr val="3A4146"/>
                </a:solidFill>
                <a:latin typeface="Aptos"/>
              </a:defRPr>
            </a:pPr>
            <a:r>
              <a:t>4.6. Cloud Computing &amp; Blockchain</a:t>
            </a:r>
          </a:p>
          <a:p>
            <a:pPr>
              <a:spcAft>
                <a:spcPts val="800"/>
              </a:spcAft>
              <a:defRPr sz="1500" b="0">
                <a:solidFill>
                  <a:srgbClr val="3A4146"/>
                </a:solidFill>
                <a:latin typeface="Aptos"/>
              </a:defRPr>
            </a:pPr>
            <a:r>
              <a:t>Σύνοψη</a:t>
            </a:r>
          </a:p>
          <a:p>
            <a:pPr>
              <a:spcAft>
                <a:spcPts val="800"/>
              </a:spcAft>
              <a:defRPr sz="1500" b="0">
                <a:solidFill>
                  <a:srgbClr val="3A4146"/>
                </a:solidFill>
                <a:latin typeface="Aptos"/>
              </a:defRPr>
            </a:pPr>
            <a:r>
              <a:t>Ερωτήσεις Αυτοαξιολόγησης</a:t>
            </a:r>
          </a:p>
          <a:p>
            <a:pPr>
              <a:spcAft>
                <a:spcPts val="800"/>
              </a:spcAft>
              <a:defRPr sz="1500" b="0">
                <a:solidFill>
                  <a:srgbClr val="3A4146"/>
                </a:solidFill>
                <a:latin typeface="Aptos"/>
              </a:defRPr>
            </a:pPr>
            <a:r>
              <a:t>Εργασία</a:t>
            </a:r>
          </a:p>
          <a:p>
            <a:pPr>
              <a:spcAft>
                <a:spcPts val="800"/>
              </a:spcAft>
              <a:defRPr sz="1500" b="0">
                <a:solidFill>
                  <a:srgbClr val="3A4146"/>
                </a:solidFill>
                <a:latin typeface="Aptos"/>
              </a:defRPr>
            </a:pPr>
            <a:r>
              <a:t>Βιβλιογραφία</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Περιεχόμενα</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500" b="0">
                <a:solidFill>
                  <a:srgbClr val="3A4146"/>
                </a:solidFill>
                <a:latin typeface="Aptos"/>
              </a:defRPr>
            </a:pPr>
            <a:r>
              <a:t>5η Εκπαιδευτική Ενότητα: Προηγμένες Τεχνολογίες Cloud για Ενίσχυση AI Εφαρμογών</a:t>
            </a:r>
          </a:p>
          <a:p>
            <a:pPr>
              <a:spcAft>
                <a:spcPts val="800"/>
              </a:spcAft>
              <a:defRPr sz="1500" b="0">
                <a:solidFill>
                  <a:srgbClr val="3A4146"/>
                </a:solidFill>
                <a:latin typeface="Aptos"/>
              </a:defRPr>
            </a:pPr>
          </a:p>
          <a:p>
            <a:pPr>
              <a:spcAft>
                <a:spcPts val="800"/>
              </a:spcAft>
              <a:defRPr sz="1500" b="0">
                <a:solidFill>
                  <a:srgbClr val="3A4146"/>
                </a:solidFill>
                <a:latin typeface="Aptos"/>
              </a:defRPr>
            </a:pPr>
            <a:r>
              <a:t>Σκοπός</a:t>
            </a:r>
          </a:p>
          <a:p>
            <a:pPr>
              <a:spcAft>
                <a:spcPts val="800"/>
              </a:spcAft>
              <a:defRPr sz="1500" b="0">
                <a:solidFill>
                  <a:srgbClr val="3A4146"/>
                </a:solidFill>
                <a:latin typeface="Aptos"/>
              </a:defRPr>
            </a:pPr>
            <a:r>
              <a:t>Προσδοκώμενα αποτελέσματα</a:t>
            </a:r>
          </a:p>
          <a:p>
            <a:pPr>
              <a:spcAft>
                <a:spcPts val="800"/>
              </a:spcAft>
              <a:defRPr sz="1500" b="0">
                <a:solidFill>
                  <a:srgbClr val="3A4146"/>
                </a:solidFill>
                <a:latin typeface="Aptos"/>
              </a:defRPr>
            </a:pPr>
            <a:r>
              <a:t>Έννοιες – Κλειδιά</a:t>
            </a:r>
          </a:p>
          <a:p>
            <a:pPr>
              <a:spcAft>
                <a:spcPts val="800"/>
              </a:spcAft>
              <a:defRPr sz="1500" b="0">
                <a:solidFill>
                  <a:srgbClr val="3A4146"/>
                </a:solidFill>
                <a:latin typeface="Aptos"/>
              </a:defRPr>
            </a:pPr>
            <a:r>
              <a:t>5.1. Federated Learning για Ασφαλείς AI Εφαρμογές</a:t>
            </a:r>
          </a:p>
          <a:p>
            <a:pPr>
              <a:spcAft>
                <a:spcPts val="800"/>
              </a:spcAft>
              <a:defRPr sz="1500" b="0">
                <a:solidFill>
                  <a:srgbClr val="3A4146"/>
                </a:solidFill>
                <a:latin typeface="Aptos"/>
              </a:defRPr>
            </a:pPr>
            <a:r>
              <a:t>5.2. Edge Computing για Ταχύτερο AI</a:t>
            </a:r>
          </a:p>
          <a:p>
            <a:pPr>
              <a:spcAft>
                <a:spcPts val="800"/>
              </a:spcAft>
              <a:defRPr sz="1500" b="0">
                <a:solidFill>
                  <a:srgbClr val="3A4146"/>
                </a:solidFill>
                <a:latin typeface="Aptos"/>
              </a:defRPr>
            </a:pPr>
            <a:r>
              <a:t>5.3. Serverless Computing</a:t>
            </a:r>
          </a:p>
          <a:p>
            <a:pPr>
              <a:spcAft>
                <a:spcPts val="800"/>
              </a:spcAft>
              <a:defRPr sz="1500" b="0">
                <a:solidFill>
                  <a:srgbClr val="3A4146"/>
                </a:solidFill>
                <a:latin typeface="Aptos"/>
              </a:defRPr>
            </a:pPr>
            <a:r>
              <a:t>5.4. Υβριδικές Λύσεις Cloud για AI</a:t>
            </a:r>
          </a:p>
          <a:p>
            <a:pPr>
              <a:spcAft>
                <a:spcPts val="800"/>
              </a:spcAft>
              <a:defRPr sz="1500" b="0">
                <a:solidFill>
                  <a:srgbClr val="3A4146"/>
                </a:solidFill>
                <a:latin typeface="Aptos"/>
              </a:defRPr>
            </a:pPr>
            <a:r>
              <a:t>Σύνοψη</a:t>
            </a:r>
          </a:p>
          <a:p>
            <a:pPr>
              <a:spcAft>
                <a:spcPts val="800"/>
              </a:spcAft>
              <a:defRPr sz="1500" b="0">
                <a:solidFill>
                  <a:srgbClr val="3A4146"/>
                </a:solidFill>
                <a:latin typeface="Aptos"/>
              </a:defRPr>
            </a:pPr>
            <a:r>
              <a:t>Ερωτήσεις Αυτοαξιολόγησης</a:t>
            </a:r>
          </a:p>
          <a:p>
            <a:pPr>
              <a:spcAft>
                <a:spcPts val="800"/>
              </a:spcAft>
              <a:defRPr sz="1500" b="0">
                <a:solidFill>
                  <a:srgbClr val="3A4146"/>
                </a:solidFill>
                <a:latin typeface="Aptos"/>
              </a:defRPr>
            </a:pPr>
            <a:r>
              <a:t>Εργασία</a:t>
            </a:r>
          </a:p>
          <a:p>
            <a:pPr>
              <a:spcAft>
                <a:spcPts val="800"/>
              </a:spcAft>
              <a:defRPr sz="1500" b="0">
                <a:solidFill>
                  <a:srgbClr val="3A4146"/>
                </a:solidFill>
                <a:latin typeface="Aptos"/>
              </a:defRPr>
            </a:pPr>
            <a:r>
              <a:t>Βιβλιογραφία</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A"/>
        </a:solidFill>
        <a:effectLst/>
      </p:bgPr>
    </p:bg>
    <p:spTree>
      <p:nvGrpSpPr>
        <p:cNvPr id="1" name=""/>
        <p:cNvGrpSpPr/>
        <p:nvPr/>
      </p:nvGrpSpPr>
      <p:grpSpPr/>
      <p:sp>
        <p:nvSpPr>
          <p:cNvPr id="2" name="Rectangle 1"/>
          <p:cNvSpPr/>
          <p:nvPr/>
        </p:nvSpPr>
        <p:spPr>
          <a:xfrm>
            <a:off x="0" y="0"/>
            <a:ext cx="3291840" cy="6858000"/>
          </a:xfrm>
          <a:prstGeom prst="rect">
            <a:avLst/>
          </a:prstGeom>
          <a:solidFill>
            <a:srgbClr val="3E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92608" y="2286000"/>
            <a:ext cx="2743200" cy="2560320"/>
          </a:xfrm>
          <a:prstGeom prst="rect">
            <a:avLst/>
          </a:prstGeom>
          <a:noFill/>
        </p:spPr>
        <p:txBody>
          <a:bodyPr wrap="square" lIns="109728" tIns="54864">
            <a:spAutoFit/>
          </a:bodyPr>
          <a:lstStyle/>
          <a:p>
            <a:pPr>
              <a:spcAft>
                <a:spcPts val="800"/>
              </a:spcAft>
              <a:defRPr sz="2900" b="1">
                <a:solidFill>
                  <a:srgbClr val="FFFFFF"/>
                </a:solidFill>
                <a:latin typeface="Aptos"/>
              </a:defRPr>
            </a:pPr>
            <a:r>
              <a:t>Περιεχόμενα</a:t>
            </a:r>
          </a:p>
        </p:txBody>
      </p:sp>
      <p:sp>
        <p:nvSpPr>
          <p:cNvPr id="4" name="TextBox 3"/>
          <p:cNvSpPr txBox="1"/>
          <p:nvPr/>
        </p:nvSpPr>
        <p:spPr>
          <a:xfrm>
            <a:off x="3703320" y="594360"/>
            <a:ext cx="7955279" cy="5806440"/>
          </a:xfrm>
          <a:prstGeom prst="rect">
            <a:avLst/>
          </a:prstGeom>
          <a:noFill/>
        </p:spPr>
        <p:txBody>
          <a:bodyPr wrap="square" lIns="109728" tIns="54864">
            <a:spAutoFit/>
          </a:bodyPr>
          <a:lstStyle/>
          <a:p>
            <a:pPr>
              <a:spcAft>
                <a:spcPts val="800"/>
              </a:spcAft>
              <a:defRPr sz="1500" b="0">
                <a:solidFill>
                  <a:srgbClr val="3A4146"/>
                </a:solidFill>
                <a:latin typeface="Aptos"/>
              </a:defRPr>
            </a:pPr>
            <a:r>
              <a:t>6η Εκπαιδευτική Ενότητα: Ασφάλεια &amp; Συμμόρφωση σε AI Cloud Εφαρμογές</a:t>
            </a:r>
          </a:p>
          <a:p>
            <a:pPr>
              <a:spcAft>
                <a:spcPts val="800"/>
              </a:spcAft>
              <a:defRPr sz="1500" b="0">
                <a:solidFill>
                  <a:srgbClr val="3A4146"/>
                </a:solidFill>
                <a:latin typeface="Aptos"/>
              </a:defRPr>
            </a:pPr>
          </a:p>
          <a:p>
            <a:pPr>
              <a:spcAft>
                <a:spcPts val="800"/>
              </a:spcAft>
              <a:defRPr sz="1500" b="0">
                <a:solidFill>
                  <a:srgbClr val="3A4146"/>
                </a:solidFill>
                <a:latin typeface="Aptos"/>
              </a:defRPr>
            </a:pPr>
            <a:r>
              <a:t>Σκοπός</a:t>
            </a:r>
          </a:p>
          <a:p>
            <a:pPr>
              <a:spcAft>
                <a:spcPts val="800"/>
              </a:spcAft>
              <a:defRPr sz="1500" b="0">
                <a:solidFill>
                  <a:srgbClr val="3A4146"/>
                </a:solidFill>
                <a:latin typeface="Aptos"/>
              </a:defRPr>
            </a:pPr>
            <a:r>
              <a:t>Προσδοκώμενα αποτελέσματα</a:t>
            </a:r>
          </a:p>
          <a:p>
            <a:pPr>
              <a:spcAft>
                <a:spcPts val="800"/>
              </a:spcAft>
              <a:defRPr sz="1500" b="0">
                <a:solidFill>
                  <a:srgbClr val="3A4146"/>
                </a:solidFill>
                <a:latin typeface="Aptos"/>
              </a:defRPr>
            </a:pPr>
            <a:r>
              <a:t>Έννοιες – Κλειδιά</a:t>
            </a:r>
          </a:p>
          <a:p>
            <a:pPr>
              <a:spcAft>
                <a:spcPts val="800"/>
              </a:spcAft>
              <a:defRPr sz="1500" b="0">
                <a:solidFill>
                  <a:srgbClr val="3A4146"/>
                </a:solidFill>
                <a:latin typeface="Aptos"/>
              </a:defRPr>
            </a:pPr>
            <a:r>
              <a:t>6.1. Προστασία Δεδομένων με Anonymization και Differential Privacy</a:t>
            </a:r>
          </a:p>
          <a:p>
            <a:pPr>
              <a:spcAft>
                <a:spcPts val="800"/>
              </a:spcAft>
              <a:defRPr sz="1500" b="0">
                <a:solidFill>
                  <a:srgbClr val="3A4146"/>
                </a:solidFill>
                <a:latin typeface="Aptos"/>
              </a:defRPr>
            </a:pPr>
            <a:r>
              <a:t>6.2. Ανίχνευση Απειλών με AI στο Cloud</a:t>
            </a:r>
          </a:p>
          <a:p>
            <a:pPr>
              <a:spcAft>
                <a:spcPts val="800"/>
              </a:spcAft>
              <a:defRPr sz="1500" b="0">
                <a:solidFill>
                  <a:srgbClr val="3A4146"/>
                </a:solidFill>
                <a:latin typeface="Aptos"/>
              </a:defRPr>
            </a:pPr>
            <a:r>
              <a:t>6.3. Blockchain για Ασφαλείς AI Συναλλαγές</a:t>
            </a:r>
          </a:p>
          <a:p>
            <a:pPr>
              <a:spcAft>
                <a:spcPts val="800"/>
              </a:spcAft>
              <a:defRPr sz="1500" b="0">
                <a:solidFill>
                  <a:srgbClr val="3A4146"/>
                </a:solidFill>
                <a:latin typeface="Aptos"/>
              </a:defRPr>
            </a:pPr>
            <a:r>
              <a:t>6.4. Συμμόρφωση με Κανονισμούς</a:t>
            </a:r>
          </a:p>
          <a:p>
            <a:pPr>
              <a:spcAft>
                <a:spcPts val="800"/>
              </a:spcAft>
              <a:defRPr sz="1500" b="0">
                <a:solidFill>
                  <a:srgbClr val="3A4146"/>
                </a:solidFill>
                <a:latin typeface="Aptos"/>
              </a:defRPr>
            </a:pPr>
            <a:r>
              <a:t>Σύνοψη</a:t>
            </a:r>
          </a:p>
          <a:p>
            <a:pPr>
              <a:spcAft>
                <a:spcPts val="800"/>
              </a:spcAft>
              <a:defRPr sz="1500" b="0">
                <a:solidFill>
                  <a:srgbClr val="3A4146"/>
                </a:solidFill>
                <a:latin typeface="Aptos"/>
              </a:defRPr>
            </a:pPr>
            <a:r>
              <a:t>Ερωτήσεις Αυτοαξιολόγησης</a:t>
            </a:r>
          </a:p>
          <a:p>
            <a:pPr>
              <a:spcAft>
                <a:spcPts val="800"/>
              </a:spcAft>
              <a:defRPr sz="1500" b="0">
                <a:solidFill>
                  <a:srgbClr val="3A4146"/>
                </a:solidFill>
                <a:latin typeface="Aptos"/>
              </a:defRPr>
            </a:pPr>
            <a:r>
              <a:t>Εργασία</a:t>
            </a:r>
          </a:p>
          <a:p>
            <a:pPr>
              <a:spcAft>
                <a:spcPts val="800"/>
              </a:spcAft>
              <a:defRPr sz="1500" b="0">
                <a:solidFill>
                  <a:srgbClr val="3A4146"/>
                </a:solidFill>
                <a:latin typeface="Aptos"/>
              </a:defRPr>
            </a:pPr>
            <a:r>
              <a:t>Βιβλιογραφία</a:t>
            </a:r>
          </a:p>
          <a:p>
            <a:pPr>
              <a:spcAft>
                <a:spcPts val="800"/>
              </a:spcAft>
              <a:defRPr sz="1500" b="0">
                <a:solidFill>
                  <a:srgbClr val="3A4146"/>
                </a:solidFill>
                <a:latin typeface="Aptos"/>
              </a:defRPr>
            </a:pPr>
            <a:r>
              <a:t>Παράρτημα Απαντήσεων (Ενότητες 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