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0972800" cy="1828800"/>
          </a:xfrm>
          <a:prstGeom prst="rect">
            <a:avLst/>
          </a:prstGeom>
          <a:solidFill>
            <a:srgbClr val="3EB7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965960"/>
            <a:ext cx="12188952" cy="4892040"/>
          </a:xfrm>
          <a:prstGeom prst="rect">
            <a:avLst/>
          </a:prstGeom>
          <a:solidFill>
            <a:srgbClr val="F5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594360"/>
            <a:ext cx="9509760" cy="914400"/>
          </a:xfrm>
          <a:prstGeom prst="rect">
            <a:avLst/>
          </a:prstGeom>
          <a:noFill/>
        </p:spPr>
        <p:txBody>
          <a:bodyPr wrap="square">
            <a:spAutoFit/>
          </a:bodyPr>
          <a:lstStyle/>
          <a:p>
            <a:pPr>
              <a:spcAft>
                <a:spcPts val="900"/>
              </a:spcAft>
              <a:defRPr sz="3800" b="0">
                <a:solidFill>
                  <a:srgbClr val="FFFFFF"/>
                </a:solidFill>
                <a:latin typeface="Aptos"/>
              </a:defRPr>
            </a:pPr>
            <a:r>
              <a:t>Αναλυτική Περιγραφή</a:t>
            </a:r>
          </a:p>
        </p:txBody>
      </p:sp>
      <p:sp>
        <p:nvSpPr>
          <p:cNvPr id="5" name="TextBox 4"/>
          <p:cNvSpPr txBox="1"/>
          <p:nvPr/>
        </p:nvSpPr>
        <p:spPr>
          <a:xfrm>
            <a:off x="1005840" y="3840480"/>
            <a:ext cx="10332720" cy="1280160"/>
          </a:xfrm>
          <a:prstGeom prst="rect">
            <a:avLst/>
          </a:prstGeom>
          <a:noFill/>
        </p:spPr>
        <p:txBody>
          <a:bodyPr wrap="square">
            <a:spAutoFit/>
          </a:bodyPr>
          <a:lstStyle/>
          <a:p>
            <a:pPr>
              <a:spcAft>
                <a:spcPts val="900"/>
              </a:spcAft>
              <a:defRPr sz="3000" b="1">
                <a:solidFill>
                  <a:srgbClr val="3A4148"/>
                </a:solidFill>
                <a:latin typeface="Aptos"/>
              </a:defRPr>
            </a:pPr>
            <a:r>
              <a:t>Εφαρμογές Τεχνητής Νοημοσύνης στην Υγεία</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246120" cy="6858000"/>
          </a:xfrm>
          <a:prstGeom prst="rect">
            <a:avLst/>
          </a:prstGeom>
          <a:solidFill>
            <a:srgbClr val="3EB7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337560" y="0"/>
            <a:ext cx="8851392" cy="6858000"/>
          </a:xfrm>
          <a:prstGeom prst="rect">
            <a:avLst/>
          </a:prstGeom>
          <a:solidFill>
            <a:srgbClr val="F5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2423160"/>
            <a:ext cx="2697480" cy="2103120"/>
          </a:xfrm>
          <a:prstGeom prst="rect">
            <a:avLst/>
          </a:prstGeom>
          <a:noFill/>
        </p:spPr>
        <p:txBody>
          <a:bodyPr wrap="square">
            <a:spAutoFit/>
          </a:bodyPr>
          <a:lstStyle/>
          <a:p>
            <a:pPr>
              <a:spcAft>
                <a:spcPts val="900"/>
              </a:spcAft>
              <a:defRPr sz="2700" b="1">
                <a:solidFill>
                  <a:srgbClr val="FFFFFF"/>
                </a:solidFill>
                <a:latin typeface="Aptos"/>
              </a:defRPr>
            </a:pPr>
            <a:r>
              <a:t>Σκοπός προγράμματος</a:t>
            </a:r>
          </a:p>
        </p:txBody>
      </p:sp>
      <p:sp>
        <p:nvSpPr>
          <p:cNvPr id="5" name="TextBox 4"/>
          <p:cNvSpPr txBox="1"/>
          <p:nvPr/>
        </p:nvSpPr>
        <p:spPr>
          <a:xfrm>
            <a:off x="3703320" y="640080"/>
            <a:ext cx="8001000" cy="5760720"/>
          </a:xfrm>
          <a:prstGeom prst="rect">
            <a:avLst/>
          </a:prstGeom>
          <a:noFill/>
        </p:spPr>
        <p:txBody>
          <a:bodyPr wrap="square" lIns="73152" rIns="73152" tIns="36576" bIns="36576">
            <a:normAutofit/>
          </a:bodyPr>
          <a:lstStyle/>
          <a:p>
            <a:pPr>
              <a:spcAft>
                <a:spcPts val="900"/>
              </a:spcAft>
              <a:defRPr sz="2000" b="0">
                <a:solidFill>
                  <a:srgbClr val="3A4148"/>
                </a:solidFill>
                <a:latin typeface="Aptos"/>
              </a:defRPr>
            </a:pPr>
            <a:r>
              <a:rPr sz="2000"/>
              <a:t>Το εκπαιδευτικό πρόγραμμα "Εφαρμογές Τεχνητής Νοημοσύνης στην Υγεία" στοχεύει στην παροχή ολοκληρωμένης γνώσης και δεξιοτήτων σε επαγγελματίες υγείας, τεχνολόγους και στελέχη διοίκησης, ώστε να κατανοήσουν και να εφαρμόσουν τις δυνατότητες της Τεχνητής Νοημοσύνης (ΤΝ) στον τομέα της υγείας. Μέσω μιας διεπιστημονικής προσέγγισης, το πρόγραμμα προάγει την καινοτομία, βελτιώνει την ποιότητα των υπηρεσιών υγείας και ενισχύει την ασφάλεια και ηθική χρήση τεχνολογιών, συμβάλλοντας στην ανάπτυξη βιώσιμων συστημάτων υγείας που ανταποκρίνονται στις σύγχρονες προκλήσεις, όπως η εξατομικευμένη ιατρική, η διαχείριση δεδομένων και η αντιμετώπιση ηθικών διλημμάτων.</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246120" cy="6858000"/>
          </a:xfrm>
          <a:prstGeom prst="rect">
            <a:avLst/>
          </a:prstGeom>
          <a:solidFill>
            <a:srgbClr val="3EB7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337560" y="0"/>
            <a:ext cx="8851392" cy="6858000"/>
          </a:xfrm>
          <a:prstGeom prst="rect">
            <a:avLst/>
          </a:prstGeom>
          <a:solidFill>
            <a:srgbClr val="F5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2423160"/>
            <a:ext cx="2697480" cy="2103120"/>
          </a:xfrm>
          <a:prstGeom prst="rect">
            <a:avLst/>
          </a:prstGeom>
          <a:noFill/>
        </p:spPr>
        <p:txBody>
          <a:bodyPr wrap="square">
            <a:spAutoFit/>
          </a:bodyPr>
          <a:lstStyle/>
          <a:p>
            <a:pPr>
              <a:spcAft>
                <a:spcPts val="900"/>
              </a:spcAft>
              <a:defRPr sz="2700" b="1">
                <a:solidFill>
                  <a:srgbClr val="FFFFFF"/>
                </a:solidFill>
                <a:latin typeface="Aptos"/>
              </a:defRPr>
            </a:pPr>
            <a:r>
              <a:t>Περιγραφή Εκπαιδευτικού αντικειμένου</a:t>
            </a:r>
          </a:p>
        </p:txBody>
      </p:sp>
      <p:sp>
        <p:nvSpPr>
          <p:cNvPr id="5" name="TextBox 4"/>
          <p:cNvSpPr txBox="1"/>
          <p:nvPr/>
        </p:nvSpPr>
        <p:spPr>
          <a:xfrm>
            <a:off x="3703320" y="640080"/>
            <a:ext cx="8001000" cy="5760720"/>
          </a:xfrm>
          <a:prstGeom prst="rect">
            <a:avLst/>
          </a:prstGeom>
          <a:noFill/>
        </p:spPr>
        <p:txBody>
          <a:bodyPr wrap="square" lIns="73152" rIns="73152" tIns="36576" bIns="36576">
            <a:normAutofit/>
          </a:bodyPr>
          <a:lstStyle/>
          <a:p>
            <a:pPr>
              <a:spcAft>
                <a:spcPts val="900"/>
              </a:spcAft>
              <a:defRPr sz="2000" b="0">
                <a:solidFill>
                  <a:srgbClr val="3A4148"/>
                </a:solidFill>
                <a:latin typeface="Aptos"/>
              </a:defRPr>
            </a:pPr>
            <a:r>
              <a:rPr sz="2000"/>
              <a:t>Το πρόγραμμα καλύπτει ένα ευρύ φάσμα θεμάτων, ξεκινώντας από τα βασικά της Τεχνητής Νοημοσύνης, όπως ορισμούς, είδη, εξέλιξη και γλώσσες προγραμματισμού, και προχωρώντας σε εξειδικευμένες εφαρμογές στην υγεία, συμπεριλαμβανομένων της Μηχανικής Μάθησης, ολοκληρωμένων συστημάτων υγείας, βάσεων δεδομένων και υποσυστημάτων όπως το διοικητικό-οικονομικό και το ιατρικό. Εστιάζει σε πρακτικά εργαλεία, όπως ο Ηλεκτρονικός Ιατρικός Φάκελος, η ηλεκτρονική συνταγογράφηση, η ΤΝ στη διάγνωση και απεικόνιση, η τηλεϊατρική και η επιχειρηματική ευφυΐα, ενώ εξετάζει ηθικά, νομικά και πολιτικά ζητήματα, όπως το GDPR και τις προκλήσεις της καινοτομίας στην υγεία, μέσω θεωρητικών και πρακτικών προσεγγίσεων.</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246120" cy="6858000"/>
          </a:xfrm>
          <a:prstGeom prst="rect">
            <a:avLst/>
          </a:prstGeom>
          <a:solidFill>
            <a:srgbClr val="3EB7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337560" y="0"/>
            <a:ext cx="8851392" cy="6858000"/>
          </a:xfrm>
          <a:prstGeom prst="rect">
            <a:avLst/>
          </a:prstGeom>
          <a:solidFill>
            <a:srgbClr val="F5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2423160"/>
            <a:ext cx="2697480" cy="2103120"/>
          </a:xfrm>
          <a:prstGeom prst="rect">
            <a:avLst/>
          </a:prstGeom>
          <a:noFill/>
        </p:spPr>
        <p:txBody>
          <a:bodyPr wrap="square">
            <a:spAutoFit/>
          </a:bodyPr>
          <a:lstStyle/>
          <a:p>
            <a:pPr>
              <a:spcAft>
                <a:spcPts val="900"/>
              </a:spcAft>
              <a:defRPr sz="2700" b="1">
                <a:solidFill>
                  <a:srgbClr val="FFFFFF"/>
                </a:solidFill>
                <a:latin typeface="Aptos"/>
              </a:defRPr>
            </a:pPr>
            <a:r>
              <a:t>Μαθησιακά αποτελέσματα</a:t>
            </a:r>
          </a:p>
        </p:txBody>
      </p:sp>
      <p:sp>
        <p:nvSpPr>
          <p:cNvPr id="5" name="TextBox 4"/>
          <p:cNvSpPr txBox="1"/>
          <p:nvPr/>
        </p:nvSpPr>
        <p:spPr>
          <a:xfrm>
            <a:off x="3703320" y="640080"/>
            <a:ext cx="8001000" cy="5760720"/>
          </a:xfrm>
          <a:prstGeom prst="rect">
            <a:avLst/>
          </a:prstGeom>
          <a:noFill/>
        </p:spPr>
        <p:txBody>
          <a:bodyPr wrap="square" lIns="73152" rIns="73152" tIns="36576" bIns="36576">
            <a:normAutofit/>
          </a:bodyPr>
          <a:lstStyle/>
          <a:p>
            <a:pPr>
              <a:spcAft>
                <a:spcPts val="900"/>
              </a:spcAft>
              <a:defRPr sz="2000" b="0">
                <a:solidFill>
                  <a:srgbClr val="3A4148"/>
                </a:solidFill>
                <a:latin typeface="Aptos"/>
              </a:defRPr>
            </a:pPr>
            <a:r>
              <a:rPr sz="2000"/>
              <a:t>Με την ολοκλήρωση του προγράμματος, οι συμμετέχοντες θα είναι σε θέση να κατανοούν και να εφαρμόζουν βασικές αρχές Τεχνητής Νοημοσύνης και Μηχανικής Μάθησης σε συστήματα υγείας, να σχεδιάζουν και να διαχειρίζονται Ηλεκτρονικούς Ιατρικούς Φακέλους και ηλεκτρονική συνταγογράφηση, να αξιοποιούν ΤΝ για διάγνωση, πρόβλεψη και εξατομικευμένη ιατρική, καθώς και να αναλύουν ηθικά και νομικά ζητήματα όπως η προστασία δεδομένων και η διαφάνεια. Επιπλέον, θα αποκτήσουν δεξιότητες σε στρατηγικές ενσωμάτωσης ΤΝ στον δημόσιο και ιδιωτικό τομέα, βελτιώνοντας την ικανότητά τους να υποστηρίζουν λήψη αποφάσεων βασισμένη σε δεδομένα και να προωθούν καινοτόμες λύσεις για βιώσιμη υγειονομική περίθαλψη.</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246120" cy="6858000"/>
          </a:xfrm>
          <a:prstGeom prst="rect">
            <a:avLst/>
          </a:prstGeom>
          <a:solidFill>
            <a:srgbClr val="3EB7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337560" y="0"/>
            <a:ext cx="8851392" cy="6858000"/>
          </a:xfrm>
          <a:prstGeom prst="rect">
            <a:avLst/>
          </a:prstGeom>
          <a:solidFill>
            <a:srgbClr val="F5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2423160"/>
            <a:ext cx="2697480" cy="2103120"/>
          </a:xfrm>
          <a:prstGeom prst="rect">
            <a:avLst/>
          </a:prstGeom>
          <a:noFill/>
        </p:spPr>
        <p:txBody>
          <a:bodyPr wrap="square">
            <a:spAutoFit/>
          </a:bodyPr>
          <a:lstStyle/>
          <a:p>
            <a:pPr>
              <a:spcAft>
                <a:spcPts val="900"/>
              </a:spcAft>
              <a:defRPr sz="2700" b="1">
                <a:solidFill>
                  <a:srgbClr val="FFFFFF"/>
                </a:solidFill>
                <a:latin typeface="Aptos"/>
              </a:defRPr>
            </a:pPr>
            <a:r>
              <a:t>Εκπαιδευτική</a:t>
            </a:r>
          </a:p>
          <a:p>
            <a:pPr>
              <a:spcAft>
                <a:spcPts val="900"/>
              </a:spcAft>
              <a:defRPr sz="2700" b="1">
                <a:solidFill>
                  <a:srgbClr val="FFFFFF"/>
                </a:solidFill>
                <a:latin typeface="Aptos"/>
              </a:defRPr>
            </a:pPr>
            <a:r>
              <a:t>Ενότητα 1</a:t>
            </a:r>
          </a:p>
        </p:txBody>
      </p:sp>
      <p:sp>
        <p:nvSpPr>
          <p:cNvPr id="5" name="TextBox 4"/>
          <p:cNvSpPr txBox="1"/>
          <p:nvPr/>
        </p:nvSpPr>
        <p:spPr>
          <a:xfrm>
            <a:off x="3703320" y="640080"/>
            <a:ext cx="8001000" cy="5760720"/>
          </a:xfrm>
          <a:prstGeom prst="rect">
            <a:avLst/>
          </a:prstGeom>
          <a:noFill/>
        </p:spPr>
        <p:txBody>
          <a:bodyPr wrap="square" lIns="73152" rIns="73152" tIns="36576" bIns="36576">
            <a:normAutofit/>
          </a:bodyPr>
          <a:lstStyle/>
          <a:p>
            <a:pPr>
              <a:spcAft>
                <a:spcPts val="900"/>
              </a:spcAft>
              <a:defRPr sz="1500" b="0">
                <a:solidFill>
                  <a:srgbClr val="3A4148"/>
                </a:solidFill>
                <a:latin typeface="Aptos"/>
              </a:defRPr>
            </a:pPr>
            <a:r>
              <a:rPr sz="1600"/>
              <a:t>Εισαγωγή στην Τεχνητή Νοημοσύνη</a:t>
            </a:r>
          </a:p>
          <a:p>
            <a:pPr>
              <a:spcAft>
                <a:spcPts val="900"/>
              </a:spcAft>
              <a:defRPr sz="1500" b="0">
                <a:solidFill>
                  <a:srgbClr val="3A4148"/>
                </a:solidFill>
                <a:latin typeface="Aptos"/>
              </a:defRPr>
            </a:pPr>
          </a:p>
          <a:p>
            <a:pPr>
              <a:spcAft>
                <a:spcPts val="900"/>
              </a:spcAft>
              <a:defRPr sz="1500" b="0">
                <a:solidFill>
                  <a:srgbClr val="3A4148"/>
                </a:solidFill>
                <a:latin typeface="Aptos"/>
              </a:defRPr>
            </a:pPr>
            <a:r>
              <a:rPr sz="1600"/>
              <a:t>Η ενότητα παρουσιάζει τις βασικές έννοιες, τα είδη και την εξέλιξη της Τεχνητής Νοημοσύνης. Εξετάζει τις εφαρμογές της στην καθημερινότητα, τις γλώσσες προγραμματισμού και τις βασικές αρχές της Μηχανικής Μάθησης.</a:t>
            </a:r>
          </a:p>
          <a:p>
            <a:pPr>
              <a:spcAft>
                <a:spcPts val="900"/>
              </a:spcAft>
              <a:defRPr sz="1500" b="0">
                <a:solidFill>
                  <a:srgbClr val="3A4148"/>
                </a:solidFill>
                <a:latin typeface="Aptos"/>
              </a:defRPr>
            </a:pPr>
          </a:p>
          <a:p>
            <a:pPr>
              <a:spcAft>
                <a:spcPts val="900"/>
              </a:spcAft>
              <a:defRPr sz="1500" b="0">
                <a:solidFill>
                  <a:srgbClr val="3A4148"/>
                </a:solidFill>
                <a:latin typeface="Aptos"/>
              </a:defRPr>
            </a:pPr>
            <a:r>
              <a:rPr sz="1600"/>
              <a:t>Περιεχόμενα:</a:t>
            </a:r>
          </a:p>
          <a:p>
            <a:pPr>
              <a:spcAft>
                <a:spcPts val="900"/>
              </a:spcAft>
              <a:defRPr sz="1500" b="0">
                <a:solidFill>
                  <a:srgbClr val="3A4148"/>
                </a:solidFill>
                <a:latin typeface="Aptos"/>
              </a:defRPr>
            </a:pPr>
            <a:r>
              <a:rPr sz="1600"/>
              <a:t>1.1 Ορισμός και σημασία της τεχνητής νοημοσύνης – Είδη τεχνητής νοημοσύνης</a:t>
            </a:r>
          </a:p>
          <a:p>
            <a:pPr>
              <a:spcAft>
                <a:spcPts val="900"/>
              </a:spcAft>
              <a:defRPr sz="1500" b="0">
                <a:solidFill>
                  <a:srgbClr val="3A4148"/>
                </a:solidFill>
                <a:latin typeface="Aptos"/>
              </a:defRPr>
            </a:pPr>
            <a:r>
              <a:rPr sz="1600"/>
              <a:t>1.2 Εξέλιξη τεχνητής νοημοσύνης – Τομείς εφαρμογών της τεχνητής νοημοσύνης – Τεχνητή Νοημοσύνη και καθημερινότητα</a:t>
            </a:r>
          </a:p>
          <a:p>
            <a:pPr>
              <a:spcAft>
                <a:spcPts val="900"/>
              </a:spcAft>
              <a:defRPr sz="1500" b="0">
                <a:solidFill>
                  <a:srgbClr val="3A4148"/>
                </a:solidFill>
                <a:latin typeface="Aptos"/>
              </a:defRPr>
            </a:pPr>
            <a:r>
              <a:rPr sz="1600"/>
              <a:t>1.3 Γλώσσες προγραμματισμού στην τεχνητή νοημοσύνη</a:t>
            </a:r>
          </a:p>
          <a:p>
            <a:pPr>
              <a:spcAft>
                <a:spcPts val="900"/>
              </a:spcAft>
              <a:defRPr sz="1500" b="0">
                <a:solidFill>
                  <a:srgbClr val="3A4148"/>
                </a:solidFill>
                <a:latin typeface="Aptos"/>
              </a:defRPr>
            </a:pPr>
            <a:r>
              <a:rPr sz="1600"/>
              <a:t>1.4 Εξέλιξη της ΤΝ στο ψηφιακό κόσμο</a:t>
            </a:r>
          </a:p>
          <a:p>
            <a:pPr>
              <a:spcAft>
                <a:spcPts val="900"/>
              </a:spcAft>
              <a:defRPr sz="1500" b="0">
                <a:solidFill>
                  <a:srgbClr val="3A4148"/>
                </a:solidFill>
                <a:latin typeface="Aptos"/>
              </a:defRPr>
            </a:pPr>
            <a:r>
              <a:rPr sz="1600"/>
              <a:t>1.5. Μηχανική Μάθηση (Machine Learning - ML): Ορισμός, Έννοιες, Χαρακτηριστικά και Είδη Μηχανικής Μάθησης</a:t>
            </a:r>
          </a:p>
          <a:p>
            <a:pPr>
              <a:spcAft>
                <a:spcPts val="900"/>
              </a:spcAft>
              <a:defRPr sz="1500" b="0">
                <a:solidFill>
                  <a:srgbClr val="3A4148"/>
                </a:solidFill>
                <a:latin typeface="Aptos"/>
              </a:defRPr>
            </a:pPr>
          </a:p>
          <a:p>
            <a:pPr>
              <a:spcAft>
                <a:spcPts val="900"/>
              </a:spcAft>
              <a:defRPr sz="1500" b="0">
                <a:solidFill>
                  <a:srgbClr val="3A4148"/>
                </a:solidFill>
                <a:latin typeface="Aptos"/>
              </a:defRPr>
            </a:pPr>
            <a:r>
              <a:rPr sz="1600"/>
              <a:t>Σύνοψη · Βιβλιογραφία · Ερωτήσεις Αυτοαξιολόγησης · Άσκηση–Εργασία · Απαντήσεις</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246120" cy="6858000"/>
          </a:xfrm>
          <a:prstGeom prst="rect">
            <a:avLst/>
          </a:prstGeom>
          <a:solidFill>
            <a:srgbClr val="3EB7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337560" y="0"/>
            <a:ext cx="8851392" cy="6858000"/>
          </a:xfrm>
          <a:prstGeom prst="rect">
            <a:avLst/>
          </a:prstGeom>
          <a:solidFill>
            <a:srgbClr val="F5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2423160"/>
            <a:ext cx="2697480" cy="2103120"/>
          </a:xfrm>
          <a:prstGeom prst="rect">
            <a:avLst/>
          </a:prstGeom>
          <a:noFill/>
        </p:spPr>
        <p:txBody>
          <a:bodyPr wrap="square">
            <a:spAutoFit/>
          </a:bodyPr>
          <a:lstStyle/>
          <a:p>
            <a:pPr>
              <a:spcAft>
                <a:spcPts val="900"/>
              </a:spcAft>
              <a:defRPr sz="2700" b="1">
                <a:solidFill>
                  <a:srgbClr val="FFFFFF"/>
                </a:solidFill>
                <a:latin typeface="Aptos"/>
              </a:defRPr>
            </a:pPr>
            <a:r>
              <a:t>Εκπαιδευτική</a:t>
            </a:r>
          </a:p>
          <a:p>
            <a:pPr>
              <a:spcAft>
                <a:spcPts val="900"/>
              </a:spcAft>
              <a:defRPr sz="2700" b="1">
                <a:solidFill>
                  <a:srgbClr val="FFFFFF"/>
                </a:solidFill>
                <a:latin typeface="Aptos"/>
              </a:defRPr>
            </a:pPr>
            <a:r>
              <a:t>Ενότητα 2</a:t>
            </a:r>
          </a:p>
        </p:txBody>
      </p:sp>
      <p:sp>
        <p:nvSpPr>
          <p:cNvPr id="5" name="TextBox 4"/>
          <p:cNvSpPr txBox="1"/>
          <p:nvPr/>
        </p:nvSpPr>
        <p:spPr>
          <a:xfrm>
            <a:off x="3703320" y="640080"/>
            <a:ext cx="8001000" cy="5760720"/>
          </a:xfrm>
          <a:prstGeom prst="rect">
            <a:avLst/>
          </a:prstGeom>
          <a:noFill/>
        </p:spPr>
        <p:txBody>
          <a:bodyPr wrap="square" lIns="73152" rIns="73152" tIns="36576" bIns="36576">
            <a:normAutofit/>
          </a:bodyPr>
          <a:lstStyle/>
          <a:p>
            <a:pPr>
              <a:spcAft>
                <a:spcPts val="900"/>
              </a:spcAft>
              <a:defRPr sz="1700" b="0">
                <a:solidFill>
                  <a:srgbClr val="3A4148"/>
                </a:solidFill>
                <a:latin typeface="Aptos"/>
              </a:defRPr>
            </a:pPr>
            <a:r>
              <a:rPr sz="1600"/>
              <a:t>Ολοκληρωμένα Συστήματα Υγείας και η Ενσωμάτωση της Τεχνητής Νοημοσύνης</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Η ενότητα εξετάζει τα ολοκληρωμένα πληροφοριακά συστήματα υγείας, τη δομή και τα υποσυστήματά τους. Αναλύει τον ρόλο των βάσεων δεδομένων και τις στρατηγικές αξιοποίησης της Τεχνητής Νοημοσύνης στον δημόσιο και ιδιωτικό τομέα.</a:t>
            </a:r>
          </a:p>
          <a:p>
            <a:pPr>
              <a:spcAft>
                <a:spcPts val="900"/>
              </a:spcAft>
              <a:defRPr sz="1700" b="0">
                <a:solidFill>
                  <a:srgbClr val="3A4148"/>
                </a:solidFill>
                <a:latin typeface="Aptos"/>
              </a:defRPr>
            </a:pPr>
            <a:r>
              <a:rPr sz="1600"/>
              <a:t>Ο εκπαιδευόμενος γνωρίζει τη δομή, τις λειτουργίες και τα βασικά υποσυστήματα ενός σύγχρονου πληροφοριακού συστήματος (διοικητικό, οικονομικό, ιατρικό, εργαστηριακό, διαλειτουργικό).</a:t>
            </a:r>
          </a:p>
          <a:p>
            <a:pPr>
              <a:spcAft>
                <a:spcPts val="900"/>
              </a:spcAft>
              <a:defRPr sz="1700" b="0">
                <a:solidFill>
                  <a:srgbClr val="3A4148"/>
                </a:solidFill>
                <a:latin typeface="Aptos"/>
              </a:defRPr>
            </a:pPr>
            <a:r>
              <a:rPr sz="1600"/>
              <a:t>Παρουσιάζεται ο ρόλος των βάσεων δεδομένων και των προτύπων διαλε</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Περιεχόμενα:</a:t>
            </a:r>
          </a:p>
          <a:p>
            <a:pPr>
              <a:spcAft>
                <a:spcPts val="900"/>
              </a:spcAft>
              <a:defRPr sz="1700" b="0">
                <a:solidFill>
                  <a:srgbClr val="3A4148"/>
                </a:solidFill>
                <a:latin typeface="Aptos"/>
              </a:defRPr>
            </a:pPr>
            <a:r>
              <a:rPr sz="1600"/>
              <a:t>2.1: Η Τεχνητή Νοημοσύνη στην Υγεία</a:t>
            </a:r>
          </a:p>
          <a:p>
            <a:pPr>
              <a:spcAft>
                <a:spcPts val="900"/>
              </a:spcAft>
              <a:defRPr sz="1700" b="0">
                <a:solidFill>
                  <a:srgbClr val="3A4148"/>
                </a:solidFill>
                <a:latin typeface="Aptos"/>
              </a:defRPr>
            </a:pPr>
            <a:r>
              <a:rPr sz="1600"/>
              <a:t>2.2: Στρατηγικές Αξιοποίηση ΤΝ και Ψηφιακής Τεχνολογίας στο Δημόσιο και Ιδιωτικό Τομέα</a:t>
            </a:r>
          </a:p>
          <a:p>
            <a:pPr>
              <a:spcAft>
                <a:spcPts val="900"/>
              </a:spcAft>
              <a:defRPr sz="1700" b="0">
                <a:solidFill>
                  <a:srgbClr val="3A4148"/>
                </a:solidFill>
                <a:latin typeface="Aptos"/>
              </a:defRPr>
            </a:pPr>
            <a:r>
              <a:rPr sz="1600"/>
              <a:t>2.3: Ορισμός και Λειτουργία μιας Βάσης Δεδομένων</a:t>
            </a:r>
          </a:p>
          <a:p>
            <a:pPr>
              <a:spcAft>
                <a:spcPts val="900"/>
              </a:spcAft>
              <a:defRPr sz="1700" b="0">
                <a:solidFill>
                  <a:srgbClr val="3A4148"/>
                </a:solidFill>
                <a:latin typeface="Aptos"/>
              </a:defRPr>
            </a:pPr>
            <a:r>
              <a:rPr sz="1600"/>
              <a:t>2.4: Ορισμοί Ολοκληρωμένου Πληροφοριακού Συστήματος στην Υγεία</a:t>
            </a:r>
          </a:p>
          <a:p>
            <a:pPr>
              <a:spcAft>
                <a:spcPts val="900"/>
              </a:spcAft>
              <a:defRPr sz="1700" b="0">
                <a:solidFill>
                  <a:srgbClr val="3A4148"/>
                </a:solidFill>
                <a:latin typeface="Aptos"/>
              </a:defRPr>
            </a:pPr>
            <a:r>
              <a:rPr sz="1600"/>
              <a:t>2:5 Ορισμοί Yποσυστημάτων</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Σύνοψη · Βιβλιογραφία · Ερωτήσεις Αυτοαξιολόγησης · Άσκηση–Εργασία · Απαντήσεις</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246120" cy="6858000"/>
          </a:xfrm>
          <a:prstGeom prst="rect">
            <a:avLst/>
          </a:prstGeom>
          <a:solidFill>
            <a:srgbClr val="3EB7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337560" y="0"/>
            <a:ext cx="8851392" cy="6858000"/>
          </a:xfrm>
          <a:prstGeom prst="rect">
            <a:avLst/>
          </a:prstGeom>
          <a:solidFill>
            <a:srgbClr val="F5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2423160"/>
            <a:ext cx="2697480" cy="2103120"/>
          </a:xfrm>
          <a:prstGeom prst="rect">
            <a:avLst/>
          </a:prstGeom>
          <a:noFill/>
        </p:spPr>
        <p:txBody>
          <a:bodyPr wrap="square">
            <a:spAutoFit/>
          </a:bodyPr>
          <a:lstStyle/>
          <a:p>
            <a:pPr>
              <a:spcAft>
                <a:spcPts val="900"/>
              </a:spcAft>
              <a:defRPr sz="2700" b="1">
                <a:solidFill>
                  <a:srgbClr val="FFFFFF"/>
                </a:solidFill>
                <a:latin typeface="Aptos"/>
              </a:defRPr>
            </a:pPr>
            <a:r>
              <a:t>Εκπαιδευτική</a:t>
            </a:r>
          </a:p>
          <a:p>
            <a:pPr>
              <a:spcAft>
                <a:spcPts val="900"/>
              </a:spcAft>
              <a:defRPr sz="2700" b="1">
                <a:solidFill>
                  <a:srgbClr val="FFFFFF"/>
                </a:solidFill>
                <a:latin typeface="Aptos"/>
              </a:defRPr>
            </a:pPr>
            <a:r>
              <a:t>Ενότητα 3</a:t>
            </a:r>
          </a:p>
        </p:txBody>
      </p:sp>
      <p:sp>
        <p:nvSpPr>
          <p:cNvPr id="5" name="TextBox 4"/>
          <p:cNvSpPr txBox="1"/>
          <p:nvPr/>
        </p:nvSpPr>
        <p:spPr>
          <a:xfrm>
            <a:off x="3703320" y="640080"/>
            <a:ext cx="8001000" cy="5760720"/>
          </a:xfrm>
          <a:prstGeom prst="rect">
            <a:avLst/>
          </a:prstGeom>
          <a:noFill/>
        </p:spPr>
        <p:txBody>
          <a:bodyPr wrap="square" lIns="73152" rIns="73152" tIns="36576" bIns="36576">
            <a:normAutofit/>
          </a:bodyPr>
          <a:lstStyle/>
          <a:p>
            <a:pPr>
              <a:spcAft>
                <a:spcPts val="900"/>
              </a:spcAft>
              <a:defRPr sz="1700" b="0">
                <a:solidFill>
                  <a:srgbClr val="3A4148"/>
                </a:solidFill>
                <a:latin typeface="Aptos"/>
              </a:defRPr>
            </a:pPr>
            <a:r>
              <a:rPr sz="1600"/>
              <a:t>Τεχνητή Νοημοσύνη στη Διάγνωση και Ιατρική Ανάλυση</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Η ενότητα αναλύει τη συμβολή της Τεχνητής Νοημοσύνης στη διάγνωση, στην ιατρική απεικόνιση και στην υποστήριξη κλινικών αποφάσεων. Παρουσιάζει εφαρμογές προγνωστικής και εξατομικευμένης ιατρικής.</a:t>
            </a:r>
          </a:p>
          <a:p>
            <a:pPr>
              <a:spcAft>
                <a:spcPts val="900"/>
              </a:spcAft>
              <a:defRPr sz="1700" b="0">
                <a:solidFill>
                  <a:srgbClr val="3A4148"/>
                </a:solidFill>
                <a:latin typeface="Aptos"/>
              </a:defRPr>
            </a:pPr>
            <a:r>
              <a:rPr sz="1600"/>
              <a:t>Η εφαρμογή αλγορίθμων μηχανικής και βαθιάς μάθησης στην ιατρική επιστήμη έχει μεταβάλει ριζικά το πλαίσιο λήψης αποφάσεων, εισάγοντας νέα εργαλεία πρόγνωσης, διάγνωσης και εξατομίκευσης θεραπευτικών στρατηγικών. Η</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Περιεχόμενα:</a:t>
            </a:r>
          </a:p>
          <a:p>
            <a:pPr>
              <a:spcAft>
                <a:spcPts val="900"/>
              </a:spcAft>
              <a:defRPr sz="1700" b="0">
                <a:solidFill>
                  <a:srgbClr val="3A4148"/>
                </a:solidFill>
                <a:latin typeface="Aptos"/>
              </a:defRPr>
            </a:pPr>
            <a:r>
              <a:rPr sz="1600"/>
              <a:t>3.1: Βασικές Εφαρμογές Τεχνητής Νοημοσύνης στην Ιατρική</a:t>
            </a:r>
          </a:p>
          <a:p>
            <a:pPr>
              <a:spcAft>
                <a:spcPts val="900"/>
              </a:spcAft>
              <a:defRPr sz="1700" b="0">
                <a:solidFill>
                  <a:srgbClr val="3A4148"/>
                </a:solidFill>
                <a:latin typeface="Aptos"/>
              </a:defRPr>
            </a:pPr>
            <a:r>
              <a:rPr sz="1600"/>
              <a:t>3.2: Ιατρική Απεικόνιση με Τεχνητή Νοημοσύνη</a:t>
            </a:r>
          </a:p>
          <a:p>
            <a:pPr>
              <a:spcAft>
                <a:spcPts val="900"/>
              </a:spcAft>
              <a:defRPr sz="1700" b="0">
                <a:solidFill>
                  <a:srgbClr val="3A4148"/>
                </a:solidFill>
                <a:latin typeface="Aptos"/>
              </a:defRPr>
            </a:pPr>
            <a:r>
              <a:rPr sz="1600"/>
              <a:t>3.3: Συστήματα Υποστήριξης Ιατρικών Αποφάσεων-Ευφυής Λήψη Αποφάσεων</a:t>
            </a:r>
          </a:p>
          <a:p>
            <a:pPr>
              <a:spcAft>
                <a:spcPts val="900"/>
              </a:spcAft>
              <a:defRPr sz="1700" b="0">
                <a:solidFill>
                  <a:srgbClr val="3A4148"/>
                </a:solidFill>
                <a:latin typeface="Aptos"/>
              </a:defRPr>
            </a:pPr>
            <a:r>
              <a:rPr sz="1600"/>
              <a:t>3.4: Προγνωστική Ιατρική και Εξατομικευμένη Ιατρική</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Σύνοψη · Βιβλιογραφία · Ερωτήσεις Αυτοαξιολόγησης · Άσκηση–Εργασία · Απαντήσεις</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246120" cy="6858000"/>
          </a:xfrm>
          <a:prstGeom prst="rect">
            <a:avLst/>
          </a:prstGeom>
          <a:solidFill>
            <a:srgbClr val="3EB7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337560" y="0"/>
            <a:ext cx="8851392" cy="6858000"/>
          </a:xfrm>
          <a:prstGeom prst="rect">
            <a:avLst/>
          </a:prstGeom>
          <a:solidFill>
            <a:srgbClr val="F5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2423160"/>
            <a:ext cx="2697480" cy="2103120"/>
          </a:xfrm>
          <a:prstGeom prst="rect">
            <a:avLst/>
          </a:prstGeom>
          <a:noFill/>
        </p:spPr>
        <p:txBody>
          <a:bodyPr wrap="square">
            <a:spAutoFit/>
          </a:bodyPr>
          <a:lstStyle/>
          <a:p>
            <a:pPr>
              <a:spcAft>
                <a:spcPts val="900"/>
              </a:spcAft>
              <a:defRPr sz="2700" b="1">
                <a:solidFill>
                  <a:srgbClr val="FFFFFF"/>
                </a:solidFill>
                <a:latin typeface="Aptos"/>
              </a:defRPr>
            </a:pPr>
            <a:r>
              <a:t>Εκπαιδευτική</a:t>
            </a:r>
          </a:p>
          <a:p>
            <a:pPr>
              <a:spcAft>
                <a:spcPts val="900"/>
              </a:spcAft>
              <a:defRPr sz="2700" b="1">
                <a:solidFill>
                  <a:srgbClr val="FFFFFF"/>
                </a:solidFill>
                <a:latin typeface="Aptos"/>
              </a:defRPr>
            </a:pPr>
            <a:r>
              <a:t>Ενότητα 4</a:t>
            </a:r>
          </a:p>
        </p:txBody>
      </p:sp>
      <p:sp>
        <p:nvSpPr>
          <p:cNvPr id="5" name="TextBox 4"/>
          <p:cNvSpPr txBox="1"/>
          <p:nvPr/>
        </p:nvSpPr>
        <p:spPr>
          <a:xfrm>
            <a:off x="3703320" y="640080"/>
            <a:ext cx="8001000" cy="5760720"/>
          </a:xfrm>
          <a:prstGeom prst="rect">
            <a:avLst/>
          </a:prstGeom>
          <a:noFill/>
        </p:spPr>
        <p:txBody>
          <a:bodyPr wrap="square" lIns="73152" rIns="73152" tIns="36576" bIns="36576">
            <a:normAutofit/>
          </a:bodyPr>
          <a:lstStyle/>
          <a:p>
            <a:pPr>
              <a:spcAft>
                <a:spcPts val="900"/>
              </a:spcAft>
              <a:defRPr sz="1700" b="0">
                <a:solidFill>
                  <a:srgbClr val="3A4148"/>
                </a:solidFill>
                <a:latin typeface="Aptos"/>
              </a:defRPr>
            </a:pPr>
            <a:r>
              <a:rPr sz="1600"/>
              <a:t>Ηλεκτρονικός Ιατρικός Φάκελος (ΗΦΥ)</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Η ενότητα παρουσιάζει τη δομή και τη λειτουργία του Ηλεκτρονικού Ιατρικού Φακέλου, τη δημιουργία και διαχείριση χρηστών, την ασφαλή αποθήκευση δεδομένων και τα πρότυπα διασύνδεσης με άλλες εφαρμογές.</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Περιεχόμενα:</a:t>
            </a:r>
          </a:p>
          <a:p>
            <a:pPr>
              <a:spcAft>
                <a:spcPts val="900"/>
              </a:spcAft>
              <a:defRPr sz="1700" b="0">
                <a:solidFill>
                  <a:srgbClr val="3A4148"/>
                </a:solidFill>
                <a:latin typeface="Aptos"/>
              </a:defRPr>
            </a:pPr>
            <a:r>
              <a:rPr sz="1600"/>
              <a:t>4.1: Τα Ηλεκτρονικά Αρχεία Υγείας (EHR)</a:t>
            </a:r>
          </a:p>
          <a:p>
            <a:pPr>
              <a:spcAft>
                <a:spcPts val="900"/>
              </a:spcAft>
              <a:defRPr sz="1700" b="0">
                <a:solidFill>
                  <a:srgbClr val="3A4148"/>
                </a:solidFill>
                <a:latin typeface="Aptos"/>
              </a:defRPr>
            </a:pPr>
            <a:r>
              <a:rPr sz="1600"/>
              <a:t>4.2: Δομή Ενός Ηλεκτρονικού Ιατρικού Φακέλου</a:t>
            </a:r>
          </a:p>
          <a:p>
            <a:pPr>
              <a:spcAft>
                <a:spcPts val="900"/>
              </a:spcAft>
              <a:defRPr sz="1700" b="0">
                <a:solidFill>
                  <a:srgbClr val="3A4148"/>
                </a:solidFill>
                <a:latin typeface="Aptos"/>
              </a:defRPr>
            </a:pPr>
            <a:r>
              <a:rPr sz="1600"/>
              <a:t>4.3: Δημιουργία και Διαχείριση Χρηστών</a:t>
            </a:r>
          </a:p>
          <a:p>
            <a:pPr>
              <a:spcAft>
                <a:spcPts val="900"/>
              </a:spcAft>
              <a:defRPr sz="1700" b="0">
                <a:solidFill>
                  <a:srgbClr val="3A4148"/>
                </a:solidFill>
                <a:latin typeface="Aptos"/>
              </a:defRPr>
            </a:pPr>
            <a:r>
              <a:rPr sz="1600"/>
              <a:t>4.4: Αποθήκευση και Ασφάλεια Δεδομένων</a:t>
            </a:r>
          </a:p>
          <a:p>
            <a:pPr>
              <a:spcAft>
                <a:spcPts val="900"/>
              </a:spcAft>
              <a:defRPr sz="1700" b="0">
                <a:solidFill>
                  <a:srgbClr val="3A4148"/>
                </a:solidFill>
                <a:latin typeface="Aptos"/>
              </a:defRPr>
            </a:pPr>
            <a:r>
              <a:rPr sz="1600"/>
              <a:t>4.5: Πρότυπα Διασύνδεσης με Άλλες Εφαρμογές</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Σύνοψη · Βιβλιογραφία · Ερωτήσεις Αυτοαξιολόγησης · Άσκηση–Εργασία · Απαντήσεις</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246120" cy="6858000"/>
          </a:xfrm>
          <a:prstGeom prst="rect">
            <a:avLst/>
          </a:prstGeom>
          <a:solidFill>
            <a:srgbClr val="3EB7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337560" y="0"/>
            <a:ext cx="8851392" cy="6858000"/>
          </a:xfrm>
          <a:prstGeom prst="rect">
            <a:avLst/>
          </a:prstGeom>
          <a:solidFill>
            <a:srgbClr val="F5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2423160"/>
            <a:ext cx="2697480" cy="2103120"/>
          </a:xfrm>
          <a:prstGeom prst="rect">
            <a:avLst/>
          </a:prstGeom>
          <a:noFill/>
        </p:spPr>
        <p:txBody>
          <a:bodyPr wrap="square">
            <a:spAutoFit/>
          </a:bodyPr>
          <a:lstStyle/>
          <a:p>
            <a:pPr>
              <a:spcAft>
                <a:spcPts val="900"/>
              </a:spcAft>
              <a:defRPr sz="2700" b="1">
                <a:solidFill>
                  <a:srgbClr val="FFFFFF"/>
                </a:solidFill>
                <a:latin typeface="Aptos"/>
              </a:defRPr>
            </a:pPr>
            <a:r>
              <a:t>Εκπαιδευτική</a:t>
            </a:r>
          </a:p>
          <a:p>
            <a:pPr>
              <a:spcAft>
                <a:spcPts val="900"/>
              </a:spcAft>
              <a:defRPr sz="2700" b="1">
                <a:solidFill>
                  <a:srgbClr val="FFFFFF"/>
                </a:solidFill>
                <a:latin typeface="Aptos"/>
              </a:defRPr>
            </a:pPr>
            <a:r>
              <a:t>Ενότητα 5</a:t>
            </a:r>
          </a:p>
        </p:txBody>
      </p:sp>
      <p:sp>
        <p:nvSpPr>
          <p:cNvPr id="5" name="TextBox 4"/>
          <p:cNvSpPr txBox="1"/>
          <p:nvPr/>
        </p:nvSpPr>
        <p:spPr>
          <a:xfrm>
            <a:off x="3703320" y="640080"/>
            <a:ext cx="8001000" cy="5760720"/>
          </a:xfrm>
          <a:prstGeom prst="rect">
            <a:avLst/>
          </a:prstGeom>
          <a:noFill/>
        </p:spPr>
        <p:txBody>
          <a:bodyPr wrap="square" lIns="73152" rIns="73152" tIns="36576" bIns="36576">
            <a:normAutofit/>
          </a:bodyPr>
          <a:lstStyle/>
          <a:p>
            <a:pPr>
              <a:spcAft>
                <a:spcPts val="900"/>
              </a:spcAft>
              <a:defRPr sz="1700" b="0">
                <a:solidFill>
                  <a:srgbClr val="3A4148"/>
                </a:solidFill>
                <a:latin typeface="Aptos"/>
              </a:defRPr>
            </a:pPr>
            <a:r>
              <a:rPr sz="1600"/>
              <a:t>Ηλεκτρονική Συνταγογράφηση</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Η ενότητα εξετάζει τη δομή και τις λειτουργίες του συστήματος ηλεκτρονικής συνταγογράφησης. Παρουσιάζει την πρόσβαση στο ιστορικό ασθενή και τα βασικά στάδια της διαδικασίας συνταγογράφησης.</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Περιεχόμενα:</a:t>
            </a:r>
          </a:p>
          <a:p>
            <a:pPr>
              <a:spcAft>
                <a:spcPts val="900"/>
              </a:spcAft>
              <a:defRPr sz="1700" b="0">
                <a:solidFill>
                  <a:srgbClr val="3A4148"/>
                </a:solidFill>
                <a:latin typeface="Aptos"/>
              </a:defRPr>
            </a:pPr>
            <a:r>
              <a:rPr sz="1600"/>
              <a:t>5.1: Δομή Συστήματος Ηλεκτρονικής Συνταγογράφησης</a:t>
            </a:r>
          </a:p>
          <a:p>
            <a:pPr>
              <a:spcAft>
                <a:spcPts val="900"/>
              </a:spcAft>
              <a:defRPr sz="1700" b="0">
                <a:solidFill>
                  <a:srgbClr val="3A4148"/>
                </a:solidFill>
                <a:latin typeface="Aptos"/>
              </a:defRPr>
            </a:pPr>
            <a:r>
              <a:rPr sz="1600"/>
              <a:t>5.2: Εμφάνιση Ιστορικού Ασθενή</a:t>
            </a:r>
          </a:p>
          <a:p>
            <a:pPr>
              <a:spcAft>
                <a:spcPts val="900"/>
              </a:spcAft>
              <a:defRPr sz="1700" b="0">
                <a:solidFill>
                  <a:srgbClr val="3A4148"/>
                </a:solidFill>
                <a:latin typeface="Aptos"/>
              </a:defRPr>
            </a:pPr>
            <a:r>
              <a:rPr sz="1600"/>
              <a:t>5.3: Συνταγογράφηση</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Σύνοψη · Βιβλιογραφία · Ερωτήσεις Αυτοαξιολόγησης · Άσκηση–Εργασία · Απαντήσεις</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246120" cy="6858000"/>
          </a:xfrm>
          <a:prstGeom prst="rect">
            <a:avLst/>
          </a:prstGeom>
          <a:solidFill>
            <a:srgbClr val="3EB7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337560" y="0"/>
            <a:ext cx="8851392" cy="6858000"/>
          </a:xfrm>
          <a:prstGeom prst="rect">
            <a:avLst/>
          </a:prstGeom>
          <a:solidFill>
            <a:srgbClr val="F5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2423160"/>
            <a:ext cx="2697480" cy="2103120"/>
          </a:xfrm>
          <a:prstGeom prst="rect">
            <a:avLst/>
          </a:prstGeom>
          <a:noFill/>
        </p:spPr>
        <p:txBody>
          <a:bodyPr wrap="square">
            <a:spAutoFit/>
          </a:bodyPr>
          <a:lstStyle/>
          <a:p>
            <a:pPr>
              <a:spcAft>
                <a:spcPts val="900"/>
              </a:spcAft>
              <a:defRPr sz="2700" b="1">
                <a:solidFill>
                  <a:srgbClr val="FFFFFF"/>
                </a:solidFill>
                <a:latin typeface="Aptos"/>
              </a:defRPr>
            </a:pPr>
            <a:r>
              <a:t>Εκπαιδευτική</a:t>
            </a:r>
          </a:p>
          <a:p>
            <a:pPr>
              <a:spcAft>
                <a:spcPts val="900"/>
              </a:spcAft>
              <a:defRPr sz="2700" b="1">
                <a:solidFill>
                  <a:srgbClr val="FFFFFF"/>
                </a:solidFill>
                <a:latin typeface="Aptos"/>
              </a:defRPr>
            </a:pPr>
            <a:r>
              <a:t>Ενότητα 6</a:t>
            </a:r>
          </a:p>
        </p:txBody>
      </p:sp>
      <p:sp>
        <p:nvSpPr>
          <p:cNvPr id="5" name="TextBox 4"/>
          <p:cNvSpPr txBox="1"/>
          <p:nvPr/>
        </p:nvSpPr>
        <p:spPr>
          <a:xfrm>
            <a:off x="3703320" y="640080"/>
            <a:ext cx="8001000" cy="5760720"/>
          </a:xfrm>
          <a:prstGeom prst="rect">
            <a:avLst/>
          </a:prstGeom>
          <a:noFill/>
        </p:spPr>
        <p:txBody>
          <a:bodyPr wrap="square" lIns="73152" rIns="73152" tIns="36576" bIns="36576">
            <a:normAutofit/>
          </a:bodyPr>
          <a:lstStyle/>
          <a:p>
            <a:pPr>
              <a:spcAft>
                <a:spcPts val="900"/>
              </a:spcAft>
              <a:defRPr sz="1700" b="0">
                <a:solidFill>
                  <a:srgbClr val="3A4148"/>
                </a:solidFill>
                <a:latin typeface="Aptos"/>
              </a:defRPr>
            </a:pPr>
            <a:r>
              <a:rPr sz="1600"/>
              <a:t>Ανάπτυξη και Εφαρμογή Συστημάτων AI στην Υγεία</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Η ενότητα εστιάζει στις τεχνολογίες πληροφοριών υγείας και στις εφαρμογές της Τεχνητής Νοημοσύνης. Παρουσιάζει το λογισμικό ως ιατρική συσκευή, την τηλεϊατρική, τη μηχανική μάθηση, την ακτινομική και την επιχειρηματική ευφυΐα.</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Περιεχόμενα:</a:t>
            </a:r>
          </a:p>
          <a:p>
            <a:pPr>
              <a:spcAft>
                <a:spcPts val="900"/>
              </a:spcAft>
              <a:defRPr sz="1700" b="0">
                <a:solidFill>
                  <a:srgbClr val="3A4148"/>
                </a:solidFill>
                <a:latin typeface="Aptos"/>
              </a:defRPr>
            </a:pPr>
            <a:r>
              <a:rPr sz="1600"/>
              <a:t>6.1: Τεχνολογία Πληροφοριών Υγείας (Health IT): Έννοια και οφέλη</a:t>
            </a:r>
          </a:p>
          <a:p>
            <a:pPr>
              <a:spcAft>
                <a:spcPts val="900"/>
              </a:spcAft>
              <a:defRPr sz="1700" b="0">
                <a:solidFill>
                  <a:srgbClr val="3A4148"/>
                </a:solidFill>
                <a:latin typeface="Aptos"/>
              </a:defRPr>
            </a:pPr>
            <a:r>
              <a:rPr sz="1600"/>
              <a:t>6.2: Το λογισμικό ως Ιατρική συσκευή (SaMD)</a:t>
            </a:r>
          </a:p>
          <a:p>
            <a:pPr>
              <a:spcAft>
                <a:spcPts val="900"/>
              </a:spcAft>
              <a:defRPr sz="1700" b="0">
                <a:solidFill>
                  <a:srgbClr val="3A4148"/>
                </a:solidFill>
                <a:latin typeface="Aptos"/>
              </a:defRPr>
            </a:pPr>
            <a:r>
              <a:rPr sz="1600"/>
              <a:t>6.3: Εφαρμογές Τηλεϊατρικής</a:t>
            </a:r>
          </a:p>
          <a:p>
            <a:pPr>
              <a:spcAft>
                <a:spcPts val="900"/>
              </a:spcAft>
              <a:defRPr sz="1700" b="0">
                <a:solidFill>
                  <a:srgbClr val="3A4148"/>
                </a:solidFill>
                <a:latin typeface="Aptos"/>
              </a:defRPr>
            </a:pPr>
            <a:r>
              <a:rPr sz="1600"/>
              <a:t>6.4: Μηχανική Μάθηση και Ακτινομική (radiomics)</a:t>
            </a:r>
          </a:p>
          <a:p>
            <a:pPr>
              <a:spcAft>
                <a:spcPts val="900"/>
              </a:spcAft>
              <a:defRPr sz="1700" b="0">
                <a:solidFill>
                  <a:srgbClr val="3A4148"/>
                </a:solidFill>
                <a:latin typeface="Aptos"/>
              </a:defRPr>
            </a:pPr>
            <a:r>
              <a:rPr sz="1600"/>
              <a:t>6.5: Επιχειρηματική Ευφυΐα</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Σύνοψη · Βιβλιογραφία · Ερωτήσεις Αυτοαξιολόγησης · Άσκηση–Εργασία · Απαντήσεις</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246120" cy="6858000"/>
          </a:xfrm>
          <a:prstGeom prst="rect">
            <a:avLst/>
          </a:prstGeom>
          <a:solidFill>
            <a:srgbClr val="3EB7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337560" y="0"/>
            <a:ext cx="8851392" cy="6858000"/>
          </a:xfrm>
          <a:prstGeom prst="rect">
            <a:avLst/>
          </a:prstGeom>
          <a:solidFill>
            <a:srgbClr val="F5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2423160"/>
            <a:ext cx="2697480" cy="2103120"/>
          </a:xfrm>
          <a:prstGeom prst="rect">
            <a:avLst/>
          </a:prstGeom>
          <a:noFill/>
        </p:spPr>
        <p:txBody>
          <a:bodyPr wrap="square">
            <a:spAutoFit/>
          </a:bodyPr>
          <a:lstStyle/>
          <a:p>
            <a:pPr>
              <a:spcAft>
                <a:spcPts val="900"/>
              </a:spcAft>
              <a:defRPr sz="2700" b="1">
                <a:solidFill>
                  <a:srgbClr val="FFFFFF"/>
                </a:solidFill>
                <a:latin typeface="Aptos"/>
              </a:defRPr>
            </a:pPr>
            <a:r>
              <a:t>Εκπαιδευτική</a:t>
            </a:r>
          </a:p>
          <a:p>
            <a:pPr>
              <a:spcAft>
                <a:spcPts val="900"/>
              </a:spcAft>
              <a:defRPr sz="2700" b="1">
                <a:solidFill>
                  <a:srgbClr val="FFFFFF"/>
                </a:solidFill>
                <a:latin typeface="Aptos"/>
              </a:defRPr>
            </a:pPr>
            <a:r>
              <a:t>Ενότητα 7</a:t>
            </a:r>
          </a:p>
        </p:txBody>
      </p:sp>
      <p:sp>
        <p:nvSpPr>
          <p:cNvPr id="5" name="TextBox 4"/>
          <p:cNvSpPr txBox="1"/>
          <p:nvPr/>
        </p:nvSpPr>
        <p:spPr>
          <a:xfrm>
            <a:off x="3703320" y="640080"/>
            <a:ext cx="8001000" cy="5760720"/>
          </a:xfrm>
          <a:prstGeom prst="rect">
            <a:avLst/>
          </a:prstGeom>
          <a:noFill/>
        </p:spPr>
        <p:txBody>
          <a:bodyPr wrap="square" lIns="73152" rIns="73152" tIns="36576" bIns="36576">
            <a:normAutofit/>
          </a:bodyPr>
          <a:lstStyle/>
          <a:p>
            <a:pPr>
              <a:spcAft>
                <a:spcPts val="900"/>
              </a:spcAft>
              <a:defRPr sz="1700" b="0">
                <a:solidFill>
                  <a:srgbClr val="3A4148"/>
                </a:solidFill>
                <a:latin typeface="Aptos"/>
              </a:defRPr>
            </a:pPr>
            <a:r>
              <a:rPr sz="1600"/>
              <a:t>Τεχνητή Νοημοσύνη και Υγεία: Ηθική, Πολιτική και Προκλήσεις</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Η ενότητα εξετάζει τις ηθικές, νομικές και πολιτικές προκλήσεις της Τεχνητής Νοημοσύνης στην υγεία. Αναλύει την ασφάλεια και την προστασία δεδομένων, τις επιπτώσεις στις πολιτικές υγείας και τα οφέλη και τους κινδύνους της καινοτομίας.</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Περιεχόμενα:</a:t>
            </a:r>
          </a:p>
          <a:p>
            <a:pPr>
              <a:spcAft>
                <a:spcPts val="900"/>
              </a:spcAft>
              <a:defRPr sz="1700" b="0">
                <a:solidFill>
                  <a:srgbClr val="3A4148"/>
                </a:solidFill>
                <a:latin typeface="Aptos"/>
              </a:defRPr>
            </a:pPr>
            <a:r>
              <a:rPr sz="1600"/>
              <a:t>7.1: Τεχνητή Νοημοσύνη και Ηθικά Ζητήματα</a:t>
            </a:r>
          </a:p>
          <a:p>
            <a:pPr>
              <a:spcAft>
                <a:spcPts val="900"/>
              </a:spcAft>
              <a:defRPr sz="1700" b="0">
                <a:solidFill>
                  <a:srgbClr val="3A4148"/>
                </a:solidFill>
                <a:latin typeface="Aptos"/>
              </a:defRPr>
            </a:pPr>
            <a:r>
              <a:rPr sz="1600"/>
              <a:t>7.2: Ασφάλεια, Ηθική και Προστασία Δεδομένων στην Εποχή της ΤΝ</a:t>
            </a:r>
          </a:p>
          <a:p>
            <a:pPr>
              <a:spcAft>
                <a:spcPts val="900"/>
              </a:spcAft>
              <a:defRPr sz="1700" b="0">
                <a:solidFill>
                  <a:srgbClr val="3A4148"/>
                </a:solidFill>
                <a:latin typeface="Aptos"/>
              </a:defRPr>
            </a:pPr>
            <a:r>
              <a:rPr sz="1600"/>
              <a:t>7.3: Επίδραση της ΤΝ στις Πολιτικές Υγειονομικής Περίθαλψης</a:t>
            </a:r>
          </a:p>
          <a:p>
            <a:pPr>
              <a:spcAft>
                <a:spcPts val="900"/>
              </a:spcAft>
              <a:defRPr sz="1700" b="0">
                <a:solidFill>
                  <a:srgbClr val="3A4148"/>
                </a:solidFill>
                <a:latin typeface="Aptos"/>
              </a:defRPr>
            </a:pPr>
            <a:r>
              <a:rPr sz="1600"/>
              <a:t>7.4: Καινοτομία και Υγεία - Οφέλη και Προκλήσεις</a:t>
            </a:r>
          </a:p>
          <a:p>
            <a:pPr>
              <a:spcAft>
                <a:spcPts val="900"/>
              </a:spcAft>
              <a:defRPr sz="1700" b="0">
                <a:solidFill>
                  <a:srgbClr val="3A4148"/>
                </a:solidFill>
                <a:latin typeface="Aptos"/>
              </a:defRPr>
            </a:pPr>
          </a:p>
          <a:p>
            <a:pPr>
              <a:spcAft>
                <a:spcPts val="900"/>
              </a:spcAft>
              <a:defRPr sz="1700" b="0">
                <a:solidFill>
                  <a:srgbClr val="3A4148"/>
                </a:solidFill>
                <a:latin typeface="Aptos"/>
              </a:defRPr>
            </a:pPr>
            <a:r>
              <a:rPr sz="1600"/>
              <a:t>Σύνοψη · Βιβλιογραφία · Ερωτήσεις Αυτοαξιολόγησης · Άσκηση–Εργασία · Απαντήσεις</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