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979D"/>
        </a:solidFill>
        <a:effectLst/>
      </p:bgPr>
    </p:bg>
    <p:spTree>
      <p:nvGrpSpPr>
        <p:cNvPr id="1" name=""/>
        <p:cNvGrpSpPr/>
        <p:nvPr/>
      </p:nvGrpSpPr>
      <p:grpSpPr/>
      <p:sp>
        <p:nvSpPr>
          <p:cNvPr id="2" name="TextBox 1"/>
          <p:cNvSpPr txBox="1"/>
          <p:nvPr/>
        </p:nvSpPr>
        <p:spPr>
          <a:xfrm>
            <a:off x="1005840" y="1371600"/>
            <a:ext cx="10058400" cy="914400"/>
          </a:xfrm>
          <a:prstGeom prst="rect">
            <a:avLst/>
          </a:prstGeom>
          <a:noFill/>
        </p:spPr>
        <p:txBody>
          <a:bodyPr wrap="square">
            <a:spAutoFit/>
          </a:bodyPr>
          <a:lstStyle/>
          <a:p>
            <a:pPr>
              <a:spcAft>
                <a:spcPts val="1100"/>
              </a:spcAft>
              <a:defRPr sz="3000" b="1">
                <a:solidFill>
                  <a:srgbClr val="FFFFFF"/>
                </a:solidFill>
                <a:latin typeface="Aptos"/>
              </a:defRPr>
            </a:pPr>
            <a:r>
              <a:t>ΑΝΑΛΥΤΙΚΗ ΠΕΡΙΓΡΑΦΗ</a:t>
            </a:r>
          </a:p>
        </p:txBody>
      </p:sp>
      <p:sp>
        <p:nvSpPr>
          <p:cNvPr id="3" name="TextBox 2"/>
          <p:cNvSpPr txBox="1"/>
          <p:nvPr/>
        </p:nvSpPr>
        <p:spPr>
          <a:xfrm>
            <a:off x="1005840" y="2468880"/>
            <a:ext cx="10058400" cy="1828800"/>
          </a:xfrm>
          <a:prstGeom prst="rect">
            <a:avLst/>
          </a:prstGeom>
          <a:noFill/>
        </p:spPr>
        <p:txBody>
          <a:bodyPr wrap="square">
            <a:spAutoFit/>
          </a:bodyPr>
          <a:lstStyle/>
          <a:p>
            <a:pPr>
              <a:spcAft>
                <a:spcPts val="1100"/>
              </a:spcAft>
              <a:defRPr sz="3700" b="1">
                <a:solidFill>
                  <a:srgbClr val="FFFFFF"/>
                </a:solidFill>
                <a:latin typeface="Aptos"/>
              </a:defRPr>
            </a:pPr>
            <a:r>
              <a:t>Κειμενογράφος</a:t>
            </a:r>
          </a:p>
          <a:p>
            <a:pPr>
              <a:spcAft>
                <a:spcPts val="1100"/>
              </a:spcAft>
              <a:defRPr sz="3700" b="1">
                <a:solidFill>
                  <a:srgbClr val="FFFFFF"/>
                </a:solidFill>
                <a:latin typeface="Aptos"/>
              </a:defRPr>
            </a:pPr>
            <a:r>
              <a:t>Ψηφιακού Περιεχομένου</a:t>
            </a:r>
          </a:p>
        </p:txBody>
      </p:sp>
      <p:sp>
        <p:nvSpPr>
          <p:cNvPr id="4" name="TextBox 3"/>
          <p:cNvSpPr txBox="1"/>
          <p:nvPr/>
        </p:nvSpPr>
        <p:spPr>
          <a:xfrm>
            <a:off x="1005840" y="5669280"/>
            <a:ext cx="9144000" cy="457200"/>
          </a:xfrm>
          <a:prstGeom prst="rect">
            <a:avLst/>
          </a:prstGeom>
          <a:noFill/>
        </p:spPr>
        <p:txBody>
          <a:bodyPr wrap="square">
            <a:spAutoFit/>
          </a:bodyPr>
          <a:lstStyle/>
          <a:p>
            <a:pPr>
              <a:spcAft>
                <a:spcPts val="1100"/>
              </a:spcAft>
              <a:defRPr sz="1800" b="0">
                <a:solidFill>
                  <a:srgbClr val="FFFFFF"/>
                </a:solidFill>
                <a:latin typeface="Aptos"/>
              </a:defRPr>
            </a:pPr>
            <a:r>
              <a:t>Εκπαιδευτικό πρόγραμμα · 7 εκπαιδευτικές ενότητες</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Σκοπός του Προγράμματος</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2100" b="0">
                <a:solidFill>
                  <a:srgbClr val="183039"/>
                </a:solidFill>
                <a:latin typeface="Aptos"/>
              </a:defRPr>
            </a:pPr>
            <a:r>
              <a:t>Σκοπός του προγράμματος είναι η ανάπτυξη βασικών και εξειδικευμένων γνώσεων στην πληροφορική και την κειμενογράφηση ψηφιακού περιεχομένου. Οι εκπαιδευόμενοι εξοικειώνονται με τη δημιουργία σαφών, πειστικών και στοχευμένων κειμένων για σύγχρονα ψηφιακά κανάλια.</a:t>
            </a:r>
          </a:p>
          <a:p>
            <a:pPr>
              <a:spcAft>
                <a:spcPts val="1100"/>
              </a:spcAft>
              <a:defRPr sz="2100" b="0">
                <a:solidFill>
                  <a:srgbClr val="183039"/>
                </a:solidFill>
                <a:latin typeface="Aptos"/>
              </a:defRPr>
            </a:pPr>
          </a:p>
          <a:p>
            <a:pPr>
              <a:spcAft>
                <a:spcPts val="1100"/>
              </a:spcAft>
              <a:defRPr sz="2100" b="0">
                <a:solidFill>
                  <a:srgbClr val="183039"/>
                </a:solidFill>
                <a:latin typeface="Aptos"/>
              </a:defRPr>
            </a:pPr>
            <a:r>
              <a:t>Η εκπαίδευση συνδέει τις αρχές επικοινωνίας και ψηφιακού μάρκετινγκ με τις τεχνικές SEO, την ανάλυση του κοινού, τη διαχείριση ιστοσελίδων και ιστολογίων, την ηλεκτρονική αλληλογραφία και την αξιολόγηση της απόδοσης περιεχομένου.</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Περιγραφή Εκπαιδευτικού Αντικειμένου</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2100" b="0">
                <a:solidFill>
                  <a:srgbClr val="183039"/>
                </a:solidFill>
                <a:latin typeface="Aptos"/>
              </a:defRPr>
            </a:pPr>
            <a:r>
              <a:t>Το πρόγραμμα ξεκινά από τις θεμελιώδεις έννοιες της ψηφιακής τεχνολογίας και προχωρά στις αρχές του copywriting και της πειθούς. Στη συνέχεια εξετάζει την κειμενογράφηση για μηχανές αναζήτησης, κοινωνικά δίκτυα, ιστολόγια, ιστοσελίδες και καμπάνιες email.</a:t>
            </a:r>
          </a:p>
          <a:p>
            <a:pPr>
              <a:spcAft>
                <a:spcPts val="1100"/>
              </a:spcAft>
              <a:defRPr sz="2100" b="0">
                <a:solidFill>
                  <a:srgbClr val="183039"/>
                </a:solidFill>
                <a:latin typeface="Aptos"/>
              </a:defRPr>
            </a:pPr>
          </a:p>
          <a:p>
            <a:pPr>
              <a:spcAft>
                <a:spcPts val="1100"/>
              </a:spcAft>
              <a:defRPr sz="2100" b="0">
                <a:solidFill>
                  <a:srgbClr val="183039"/>
                </a:solidFill>
                <a:latin typeface="Aptos"/>
              </a:defRPr>
            </a:pPr>
            <a:r>
              <a:t>Ιδιαίτερη έμφαση δίνεται στην έρευνα κοινού-στόχου, στη διαμόρφωση ύφους επωνυμίας, στη χρήση εργαλείων ανάλυσης απόδοσης και στη σύγχρονη αξιοποίηση εφαρμογών τεχνητής νοημοσύνης για την παραγωγή ψηφιακού περιεχομένου.</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Μαθησιακά Αποτελέσματα</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800" b="0">
                <a:solidFill>
                  <a:srgbClr val="183039"/>
                </a:solidFill>
                <a:latin typeface="Aptos"/>
              </a:defRPr>
            </a:pPr>
            <a:r>
              <a:t>Με την ολοκλήρωση του προγράμματος οι εκπαιδευόμενοι θα μπορούν:</a:t>
            </a:r>
          </a:p>
          <a:p>
            <a:pPr>
              <a:spcAft>
                <a:spcPts val="1100"/>
              </a:spcAft>
              <a:defRPr sz="1800" b="0">
                <a:solidFill>
                  <a:srgbClr val="183039"/>
                </a:solidFill>
                <a:latin typeface="Aptos"/>
              </a:defRPr>
            </a:pPr>
            <a:r>
              <a:t>• Να κατανοούν τις βασικές αρχές της πληροφορικής και της ψηφιακής τεχνολογίας.</a:t>
            </a:r>
          </a:p>
          <a:p>
            <a:pPr>
              <a:spcAft>
                <a:spcPts val="1100"/>
              </a:spcAft>
              <a:defRPr sz="1800" b="0">
                <a:solidFill>
                  <a:srgbClr val="183039"/>
                </a:solidFill>
                <a:latin typeface="Aptos"/>
              </a:defRPr>
            </a:pPr>
            <a:r>
              <a:t>• Να συντάσσουν στοχευμένα κείμενα για ιστοσελίδες, ιστολόγια, κοινωνικά δίκτυα και email.</a:t>
            </a:r>
          </a:p>
          <a:p>
            <a:pPr>
              <a:spcAft>
                <a:spcPts val="1100"/>
              </a:spcAft>
              <a:defRPr sz="1800" b="0">
                <a:solidFill>
                  <a:srgbClr val="183039"/>
                </a:solidFill>
                <a:latin typeface="Aptos"/>
              </a:defRPr>
            </a:pPr>
            <a:r>
              <a:t>• Να εφαρμόζουν τεχνικές πειθούς και μεθόδους SEO και SEM.</a:t>
            </a:r>
          </a:p>
          <a:p>
            <a:pPr>
              <a:spcAft>
                <a:spcPts val="1100"/>
              </a:spcAft>
              <a:defRPr sz="1800" b="0">
                <a:solidFill>
                  <a:srgbClr val="183039"/>
                </a:solidFill>
                <a:latin typeface="Aptos"/>
              </a:defRPr>
            </a:pPr>
            <a:r>
              <a:t>• Να αναλύουν το κοινό-στόχο και να προσαρμόζουν το ύφος του περιεχομένου.</a:t>
            </a:r>
          </a:p>
          <a:p>
            <a:pPr>
              <a:spcAft>
                <a:spcPts val="1100"/>
              </a:spcAft>
              <a:defRPr sz="1800" b="0">
                <a:solidFill>
                  <a:srgbClr val="183039"/>
                </a:solidFill>
                <a:latin typeface="Aptos"/>
              </a:defRPr>
            </a:pPr>
            <a:r>
              <a:t>• Να αξιοποιούν εργαλεία όπως Google Analytics, πλατφόρμες CMS και εφαρμογές τεχνητής νοημοσύνης.</a:t>
            </a:r>
          </a:p>
          <a:p>
            <a:pPr>
              <a:spcAft>
                <a:spcPts val="1100"/>
              </a:spcAft>
              <a:defRPr sz="1800" b="0">
                <a:solidFill>
                  <a:srgbClr val="183039"/>
                </a:solidFill>
                <a:latin typeface="Aptos"/>
              </a:defRPr>
            </a:pPr>
            <a:r>
              <a:t>• Να αξιολογούν την απόδοση ψηφιακών ενεργειών και να βελτιώνουν τη στρατηγική περιεχομένου.</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Δομή του Προγράμματος</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900" b="0">
                <a:solidFill>
                  <a:srgbClr val="183039"/>
                </a:solidFill>
                <a:latin typeface="Aptos"/>
              </a:defRPr>
            </a:pPr>
            <a:r>
              <a:t>Το εκπαιδευτικό αντικείμενο αναπτύσσεται σε επτά θεματικές ενότητες:</a:t>
            </a:r>
          </a:p>
          <a:p>
            <a:pPr>
              <a:spcAft>
                <a:spcPts val="1100"/>
              </a:spcAft>
              <a:defRPr sz="1900" b="0">
                <a:solidFill>
                  <a:srgbClr val="183039"/>
                </a:solidFill>
                <a:latin typeface="Aptos"/>
              </a:defRPr>
            </a:pPr>
          </a:p>
          <a:p>
            <a:pPr>
              <a:spcAft>
                <a:spcPts val="1100"/>
              </a:spcAft>
              <a:defRPr sz="1900" b="0">
                <a:solidFill>
                  <a:srgbClr val="183039"/>
                </a:solidFill>
                <a:latin typeface="Aptos"/>
              </a:defRPr>
            </a:pPr>
            <a:r>
              <a:t>1. Εισαγωγή στην Πληροφορική</a:t>
            </a:r>
          </a:p>
          <a:p>
            <a:pPr>
              <a:spcAft>
                <a:spcPts val="1100"/>
              </a:spcAft>
              <a:defRPr sz="1900" b="0">
                <a:solidFill>
                  <a:srgbClr val="183039"/>
                </a:solidFill>
                <a:latin typeface="Aptos"/>
              </a:defRPr>
            </a:pPr>
            <a:r>
              <a:t>2. Θεμελιώδεις Αρχές Κειμενογράφησης (Copywriting)</a:t>
            </a:r>
          </a:p>
          <a:p>
            <a:pPr>
              <a:spcAft>
                <a:spcPts val="1100"/>
              </a:spcAft>
              <a:defRPr sz="1900" b="0">
                <a:solidFill>
                  <a:srgbClr val="183039"/>
                </a:solidFill>
                <a:latin typeface="Aptos"/>
              </a:defRPr>
            </a:pPr>
            <a:r>
              <a:t>3. Κειμενογράφηση για Search Engine Optimization (SEO Copywriting)</a:t>
            </a:r>
          </a:p>
          <a:p>
            <a:pPr>
              <a:spcAft>
                <a:spcPts val="1100"/>
              </a:spcAft>
              <a:defRPr sz="1900" b="0">
                <a:solidFill>
                  <a:srgbClr val="183039"/>
                </a:solidFill>
                <a:latin typeface="Aptos"/>
              </a:defRPr>
            </a:pPr>
            <a:r>
              <a:t>4. Κειμενογράφηση για Κοινωνικά Δίκτυα και Ιστολόγια</a:t>
            </a:r>
          </a:p>
          <a:p>
            <a:pPr>
              <a:spcAft>
                <a:spcPts val="1100"/>
              </a:spcAft>
              <a:defRPr sz="1900" b="0">
                <a:solidFill>
                  <a:srgbClr val="183039"/>
                </a:solidFill>
                <a:latin typeface="Aptos"/>
              </a:defRPr>
            </a:pPr>
            <a:r>
              <a:t>5. Ανάλυση και Κατανόηση Κοινού</a:t>
            </a:r>
          </a:p>
          <a:p>
            <a:pPr>
              <a:spcAft>
                <a:spcPts val="1100"/>
              </a:spcAft>
              <a:defRPr sz="1900" b="0">
                <a:solidFill>
                  <a:srgbClr val="183039"/>
                </a:solidFill>
                <a:latin typeface="Aptos"/>
              </a:defRPr>
            </a:pPr>
            <a:r>
              <a:t>6. Κειμενογράφηση για Ιστοσελίδες και Email</a:t>
            </a:r>
          </a:p>
          <a:p>
            <a:pPr>
              <a:spcAft>
                <a:spcPts val="1100"/>
              </a:spcAft>
              <a:defRPr sz="1900" b="0">
                <a:solidFill>
                  <a:srgbClr val="183039"/>
                </a:solidFill>
                <a:latin typeface="Aptos"/>
              </a:defRPr>
            </a:pPr>
            <a:r>
              <a:t>7. Εργαλεία και Πλατφόρμες για Copywriters</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Ενότητα 1 · Εισαγωγή στην Πληροφορική</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800" b="0">
                <a:solidFill>
                  <a:srgbClr val="183039"/>
                </a:solidFill>
                <a:latin typeface="Aptos"/>
              </a:defRPr>
            </a:pPr>
            <a:r>
              <a:t>Περιγραφή</a:t>
            </a:r>
          </a:p>
          <a:p>
            <a:pPr>
              <a:spcAft>
                <a:spcPts val="1100"/>
              </a:spcAft>
              <a:defRPr sz="1800" b="0">
                <a:solidFill>
                  <a:srgbClr val="183039"/>
                </a:solidFill>
                <a:latin typeface="Aptos"/>
              </a:defRPr>
            </a:pPr>
            <a:r>
              <a:t>Βασικές έννοιες δεδομένων, υπολογιστών και ψηφιακής τεχνολογίας. Κατανόηση υλικού, λογισμικού και κοινωνικών επιδράσεων της ψηφιακής μετάβασης.</a:t>
            </a:r>
          </a:p>
          <a:p>
            <a:pPr>
              <a:spcAft>
                <a:spcPts val="1100"/>
              </a:spcAft>
              <a:defRPr sz="1800" b="0">
                <a:solidFill>
                  <a:srgbClr val="183039"/>
                </a:solidFill>
                <a:latin typeface="Aptos"/>
              </a:defRPr>
            </a:pPr>
          </a:p>
          <a:p>
            <a:pPr>
              <a:spcAft>
                <a:spcPts val="1100"/>
              </a:spcAft>
              <a:defRPr sz="1800" b="0">
                <a:solidFill>
                  <a:srgbClr val="183039"/>
                </a:solidFill>
                <a:latin typeface="Aptos"/>
              </a:defRPr>
            </a:pPr>
            <a:r>
              <a:t>Εκπαιδευτικές υποενότητες</a:t>
            </a:r>
          </a:p>
          <a:p>
            <a:pPr>
              <a:spcAft>
                <a:spcPts val="1100"/>
              </a:spcAft>
              <a:defRPr sz="1800" b="0">
                <a:solidFill>
                  <a:srgbClr val="183039"/>
                </a:solidFill>
                <a:latin typeface="Aptos"/>
              </a:defRPr>
            </a:pPr>
            <a:r>
              <a:t>• 1.1 Δεδομένα και Υπολογιστές</a:t>
            </a:r>
          </a:p>
          <a:p>
            <a:pPr>
              <a:spcAft>
                <a:spcPts val="1100"/>
              </a:spcAft>
              <a:defRPr sz="1800" b="0">
                <a:solidFill>
                  <a:srgbClr val="183039"/>
                </a:solidFill>
                <a:latin typeface="Aptos"/>
              </a:defRPr>
            </a:pPr>
            <a:r>
              <a:t>• 1.2 Ψηφιακή τεχνολογία και οι εφαρμογές της</a:t>
            </a:r>
          </a:p>
          <a:p>
            <a:pPr>
              <a:spcAft>
                <a:spcPts val="1100"/>
              </a:spcAft>
              <a:defRPr sz="1800" b="0">
                <a:solidFill>
                  <a:srgbClr val="183039"/>
                </a:solidFill>
                <a:latin typeface="Aptos"/>
              </a:defRPr>
            </a:pPr>
            <a:r>
              <a:t>• 1.3 Υλικό και λογιστικό ηλεκτρονικών υπολογιστών</a:t>
            </a:r>
          </a:p>
          <a:p>
            <a:pPr>
              <a:spcAft>
                <a:spcPts val="1100"/>
              </a:spcAft>
              <a:defRPr sz="1800" b="0">
                <a:solidFill>
                  <a:srgbClr val="183039"/>
                </a:solidFill>
                <a:latin typeface="Aptos"/>
              </a:defRPr>
            </a:pPr>
            <a:r>
              <a:t>• 1.4 Επιδράσεις της ψηφιακής τεχνολογίας στην Κοινωνία</a:t>
            </a:r>
          </a:p>
          <a:p>
            <a:pPr>
              <a:spcAft>
                <a:spcPts val="1100"/>
              </a:spcAft>
              <a:defRPr sz="1800" b="0">
                <a:solidFill>
                  <a:srgbClr val="183039"/>
                </a:solidFill>
                <a:latin typeface="Aptos"/>
              </a:defRPr>
            </a:pPr>
            <a:r>
              <a:t>• 1.2 Joomla</a:t>
            </a:r>
          </a:p>
          <a:p>
            <a:pPr>
              <a:spcAft>
                <a:spcPts val="1100"/>
              </a:spcAft>
              <a:defRPr sz="1800" b="0">
                <a:solidFill>
                  <a:srgbClr val="183039"/>
                </a:solidFill>
                <a:latin typeface="Aptos"/>
              </a:defRPr>
            </a:pPr>
            <a:r>
              <a:t>• 1.3 Drupal</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Ενότητα 2 · Θεμελιώδεις Αρχές Κειμενογράφησης</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800" b="0">
                <a:solidFill>
                  <a:srgbClr val="183039"/>
                </a:solidFill>
                <a:latin typeface="Aptos"/>
              </a:defRPr>
            </a:pPr>
            <a:r>
              <a:t>Περιγραφή</a:t>
            </a:r>
          </a:p>
          <a:p>
            <a:pPr>
              <a:spcAft>
                <a:spcPts val="1100"/>
              </a:spcAft>
              <a:defRPr sz="1800" b="0">
                <a:solidFill>
                  <a:srgbClr val="183039"/>
                </a:solidFill>
                <a:latin typeface="Aptos"/>
              </a:defRPr>
            </a:pPr>
            <a:r>
              <a:t>Ο ρόλος του copywriting στο ψηφιακό μάρκετινγκ, η διάκρισή του από τη συγγραφή περιεχομένου και η εφαρμογή της ψυχολογίας της πειθούς, AIDA, PAS, FAB και storytelling.</a:t>
            </a:r>
          </a:p>
          <a:p>
            <a:pPr>
              <a:spcAft>
                <a:spcPts val="1100"/>
              </a:spcAft>
              <a:defRPr sz="1800" b="0">
                <a:solidFill>
                  <a:srgbClr val="183039"/>
                </a:solidFill>
                <a:latin typeface="Aptos"/>
              </a:defRPr>
            </a:pPr>
          </a:p>
          <a:p>
            <a:pPr>
              <a:spcAft>
                <a:spcPts val="1100"/>
              </a:spcAft>
              <a:defRPr sz="1800" b="0">
                <a:solidFill>
                  <a:srgbClr val="183039"/>
                </a:solidFill>
                <a:latin typeface="Aptos"/>
              </a:defRPr>
            </a:pPr>
            <a:r>
              <a:t>Εκπαιδευτικές υποενότητες</a:t>
            </a:r>
          </a:p>
          <a:p>
            <a:pPr>
              <a:spcAft>
                <a:spcPts val="1100"/>
              </a:spcAft>
              <a:defRPr sz="1800" b="0">
                <a:solidFill>
                  <a:srgbClr val="183039"/>
                </a:solidFill>
                <a:latin typeface="Aptos"/>
              </a:defRPr>
            </a:pPr>
            <a:r>
              <a:t>• 2.1 Τι είναι η Κειμενογράφηση και ο Ρόλος της στο Ψηφιακό Μάρκετινγκ</a:t>
            </a:r>
          </a:p>
          <a:p>
            <a:pPr>
              <a:spcAft>
                <a:spcPts val="1100"/>
              </a:spcAft>
              <a:defRPr sz="1800" b="0">
                <a:solidFill>
                  <a:srgbClr val="183039"/>
                </a:solidFill>
                <a:latin typeface="Aptos"/>
              </a:defRPr>
            </a:pPr>
            <a:r>
              <a:t>• 2.2 Διαφορά μεταξύ Συγγραφής Περιεχομένου και Κειμενογράφησης</a:t>
            </a:r>
          </a:p>
          <a:p>
            <a:pPr>
              <a:spcAft>
                <a:spcPts val="1100"/>
              </a:spcAft>
              <a:defRPr sz="1800" b="0">
                <a:solidFill>
                  <a:srgbClr val="183039"/>
                </a:solidFill>
                <a:latin typeface="Aptos"/>
              </a:defRPr>
            </a:pPr>
            <a:r>
              <a:t>• 2.3 Ψυχολογία της Πειθούς και Κειμενογράφηση</a:t>
            </a:r>
          </a:p>
          <a:p>
            <a:pPr>
              <a:spcAft>
                <a:spcPts val="1100"/>
              </a:spcAft>
              <a:defRPr sz="1800" b="0">
                <a:solidFill>
                  <a:srgbClr val="183039"/>
                </a:solidFill>
                <a:latin typeface="Aptos"/>
              </a:defRPr>
            </a:pPr>
            <a:r>
              <a:t>• 2.4 Η μέθοδος AIDA και άλλες στρατηγικές πειθούς</a:t>
            </a:r>
          </a:p>
          <a:p>
            <a:pPr>
              <a:spcAft>
                <a:spcPts val="1100"/>
              </a:spcAft>
              <a:defRPr sz="1800" b="0">
                <a:solidFill>
                  <a:srgbClr val="183039"/>
                </a:solidFill>
                <a:latin typeface="Aptos"/>
              </a:defRPr>
            </a:pPr>
            <a:r>
              <a:t>• 2.1 Trello</a:t>
            </a:r>
          </a:p>
          <a:p>
            <a:pPr>
              <a:spcAft>
                <a:spcPts val="1100"/>
              </a:spcAft>
              <a:defRPr sz="1800" b="0">
                <a:solidFill>
                  <a:srgbClr val="183039"/>
                </a:solidFill>
                <a:latin typeface="Aptos"/>
              </a:defRPr>
            </a:pPr>
            <a:r>
              <a:t>• 2.2 Asana</a:t>
            </a:r>
          </a:p>
          <a:p>
            <a:pPr>
              <a:spcAft>
                <a:spcPts val="1100"/>
              </a:spcAft>
              <a:defRPr sz="1800" b="0">
                <a:solidFill>
                  <a:srgbClr val="183039"/>
                </a:solidFill>
                <a:latin typeface="Aptos"/>
              </a:defRPr>
            </a:pPr>
            <a:r>
              <a:t>• 2.3 Notion</a:t>
            </a:r>
          </a:p>
          <a:p>
            <a:pPr>
              <a:spcAft>
                <a:spcPts val="1100"/>
              </a:spcAft>
              <a:defRPr sz="1800" b="0">
                <a:solidFill>
                  <a:srgbClr val="183039"/>
                </a:solidFill>
                <a:latin typeface="Aptos"/>
              </a:defRPr>
            </a:pPr>
            <a:r>
              <a:t>• 2.4 Google Workspace</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Ενότητα 3 · Κειμενογράφηση για SEO</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600" b="0">
                <a:solidFill>
                  <a:srgbClr val="183039"/>
                </a:solidFill>
                <a:latin typeface="Aptos"/>
              </a:defRPr>
            </a:pPr>
            <a:r>
              <a:t>Περιγραφή</a:t>
            </a:r>
          </a:p>
          <a:p>
            <a:pPr>
              <a:spcAft>
                <a:spcPts val="1100"/>
              </a:spcAft>
              <a:defRPr sz="1600" b="0">
                <a:solidFill>
                  <a:srgbClr val="183039"/>
                </a:solidFill>
                <a:latin typeface="Aptos"/>
              </a:defRPr>
            </a:pPr>
            <a:r>
              <a:t>Δημιουργία περιεχομένου φιλικού προς τις μηχανές αναζήτησης, έρευνα λέξεων-κλειδιών και συγγραφή αποτελεσματικών διαφημιστικών μηνυμάτων για SEM και Google Ads.</a:t>
            </a:r>
          </a:p>
          <a:p>
            <a:pPr>
              <a:spcAft>
                <a:spcPts val="1100"/>
              </a:spcAft>
              <a:defRPr sz="1600" b="0">
                <a:solidFill>
                  <a:srgbClr val="183039"/>
                </a:solidFill>
                <a:latin typeface="Aptos"/>
              </a:defRPr>
            </a:pPr>
          </a:p>
          <a:p>
            <a:pPr>
              <a:spcAft>
                <a:spcPts val="1100"/>
              </a:spcAft>
              <a:defRPr sz="1600" b="0">
                <a:solidFill>
                  <a:srgbClr val="183039"/>
                </a:solidFill>
                <a:latin typeface="Aptos"/>
              </a:defRPr>
            </a:pPr>
            <a:r>
              <a:t>Εκπαιδευτικές υποενότητες</a:t>
            </a:r>
          </a:p>
          <a:p>
            <a:pPr>
              <a:spcAft>
                <a:spcPts val="1100"/>
              </a:spcAft>
              <a:defRPr sz="1600" b="0">
                <a:solidFill>
                  <a:srgbClr val="183039"/>
                </a:solidFill>
                <a:latin typeface="Aptos"/>
              </a:defRPr>
            </a:pPr>
            <a:r>
              <a:t>• 3.1 Βελτιστοποίηση για Μηχανές Αναζήτησης (Search Engine Optimization - SEO)</a:t>
            </a:r>
          </a:p>
          <a:p>
            <a:pPr>
              <a:spcAft>
                <a:spcPts val="1100"/>
              </a:spcAft>
              <a:defRPr sz="1600" b="0">
                <a:solidFill>
                  <a:srgbClr val="183039"/>
                </a:solidFill>
                <a:latin typeface="Aptos"/>
              </a:defRPr>
            </a:pPr>
            <a:r>
              <a:t>• 3.2  Έρευνα Λέξεων-Κλειδιών</a:t>
            </a:r>
          </a:p>
          <a:p>
            <a:pPr>
              <a:spcAft>
                <a:spcPts val="1100"/>
              </a:spcAft>
              <a:defRPr sz="1600" b="0">
                <a:solidFill>
                  <a:srgbClr val="183039"/>
                </a:solidFill>
                <a:latin typeface="Aptos"/>
              </a:defRPr>
            </a:pPr>
            <a:r>
              <a:t>• 3.3  Σύνταξη Περιεχομένου Βελτιστοποιημένου για SEO (SEO-friendly Content Creation)</a:t>
            </a:r>
          </a:p>
          <a:p>
            <a:pPr>
              <a:spcAft>
                <a:spcPts val="1100"/>
              </a:spcAft>
              <a:defRPr sz="1600" b="0">
                <a:solidFill>
                  <a:srgbClr val="183039"/>
                </a:solidFill>
                <a:latin typeface="Aptos"/>
              </a:defRPr>
            </a:pPr>
            <a:r>
              <a:t>• 3.4 Κειμενογράφηση για Διαφήμιση σε Μηχανές Αναζήτησης (Search Engine Marketing - SEM &amp; Google Ads Copywriting)</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Ενότητα 4 · Κειμενογράφηση για Κοινωνικά Δίκτυα και Ιστολόγια</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800" b="0">
                <a:solidFill>
                  <a:srgbClr val="183039"/>
                </a:solidFill>
                <a:latin typeface="Aptos"/>
              </a:defRPr>
            </a:pPr>
            <a:r>
              <a:t>Περιγραφή</a:t>
            </a:r>
          </a:p>
          <a:p>
            <a:pPr>
              <a:spcAft>
                <a:spcPts val="1100"/>
              </a:spcAft>
              <a:defRPr sz="1800" b="0">
                <a:solidFill>
                  <a:srgbClr val="183039"/>
                </a:solidFill>
                <a:latin typeface="Aptos"/>
              </a:defRPr>
            </a:pPr>
            <a:r>
              <a:t>Προσαρμογή κειμένων σε διαφορετικά κοινωνικά δίκτυα, ελκυστικοί τίτλοι και παροτρύνσεις σε δράση, στρατηγική αρθρογραφία και δημιουργία ιστολογίου με WordPress.</a:t>
            </a:r>
          </a:p>
          <a:p>
            <a:pPr>
              <a:spcAft>
                <a:spcPts val="1100"/>
              </a:spcAft>
              <a:defRPr sz="1800" b="0">
                <a:solidFill>
                  <a:srgbClr val="183039"/>
                </a:solidFill>
                <a:latin typeface="Aptos"/>
              </a:defRPr>
            </a:pPr>
          </a:p>
          <a:p>
            <a:pPr>
              <a:spcAft>
                <a:spcPts val="1100"/>
              </a:spcAft>
              <a:defRPr sz="1800" b="0">
                <a:solidFill>
                  <a:srgbClr val="183039"/>
                </a:solidFill>
                <a:latin typeface="Aptos"/>
              </a:defRPr>
            </a:pPr>
            <a:r>
              <a:t>Εκπαιδευτικές υποενότητες</a:t>
            </a:r>
          </a:p>
          <a:p>
            <a:pPr>
              <a:spcAft>
                <a:spcPts val="1100"/>
              </a:spcAft>
              <a:defRPr sz="1800" b="0">
                <a:solidFill>
                  <a:srgbClr val="183039"/>
                </a:solidFill>
                <a:latin typeface="Aptos"/>
              </a:defRPr>
            </a:pPr>
            <a:r>
              <a:t>• 4.1 Σύνταξη Κειμένων για πλατφόρμες, όπως Instagram, LinkedIn, TikTok, Facebook, κ.λπ.</a:t>
            </a:r>
          </a:p>
          <a:p>
            <a:pPr>
              <a:spcAft>
                <a:spcPts val="1100"/>
              </a:spcAft>
              <a:defRPr sz="1800" b="0">
                <a:solidFill>
                  <a:srgbClr val="183039"/>
                </a:solidFill>
                <a:latin typeface="Aptos"/>
              </a:defRPr>
            </a:pPr>
            <a:r>
              <a:t>• 4.2 Προσέλκυση Προσοχής [Τίτλοι και Εκκλήσεις για Δράση (Call to Action)]</a:t>
            </a:r>
          </a:p>
          <a:p>
            <a:pPr>
              <a:spcAft>
                <a:spcPts val="1100"/>
              </a:spcAft>
              <a:defRPr sz="1800" b="0">
                <a:solidFill>
                  <a:srgbClr val="183039"/>
                </a:solidFill>
                <a:latin typeface="Aptos"/>
              </a:defRPr>
            </a:pPr>
            <a:r>
              <a:t>• 4.3  Στρατηγική Συγγραφή Ιστολογίου (Strategic Blogging)</a:t>
            </a:r>
          </a:p>
          <a:p>
            <a:pPr>
              <a:spcAft>
                <a:spcPts val="1100"/>
              </a:spcAft>
              <a:defRPr sz="1800" b="0">
                <a:solidFill>
                  <a:srgbClr val="183039"/>
                </a:solidFill>
                <a:latin typeface="Aptos"/>
              </a:defRPr>
            </a:pPr>
            <a:r>
              <a:t>• 4.4  Δημιουργία Ιστολογίου με WordPress</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Ενότητα 5 · Ανάλυση και Κατανόηση Κοινού</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800" b="0">
                <a:solidFill>
                  <a:srgbClr val="183039"/>
                </a:solidFill>
                <a:latin typeface="Aptos"/>
              </a:defRPr>
            </a:pPr>
            <a:r>
              <a:t>Περιγραφή</a:t>
            </a:r>
          </a:p>
          <a:p>
            <a:pPr>
              <a:spcAft>
                <a:spcPts val="1100"/>
              </a:spcAft>
              <a:defRPr sz="1800" b="0">
                <a:solidFill>
                  <a:srgbClr val="183039"/>
                </a:solidFill>
                <a:latin typeface="Aptos"/>
              </a:defRPr>
            </a:pPr>
            <a:r>
              <a:t>Διαμόρφωση buyer personas, έρευνα κοινού-στόχου, αξιοποίηση ανατροφοδότησης και ανάπτυξη συνεπούς ύφους επικοινωνίας της επωνυμίας.</a:t>
            </a:r>
          </a:p>
          <a:p>
            <a:pPr>
              <a:spcAft>
                <a:spcPts val="1100"/>
              </a:spcAft>
              <a:defRPr sz="1800" b="0">
                <a:solidFill>
                  <a:srgbClr val="183039"/>
                </a:solidFill>
                <a:latin typeface="Aptos"/>
              </a:defRPr>
            </a:pPr>
          </a:p>
          <a:p>
            <a:pPr>
              <a:spcAft>
                <a:spcPts val="1100"/>
              </a:spcAft>
              <a:defRPr sz="1800" b="0">
                <a:solidFill>
                  <a:srgbClr val="183039"/>
                </a:solidFill>
                <a:latin typeface="Aptos"/>
              </a:defRPr>
            </a:pPr>
            <a:r>
              <a:t>Εκπαιδευτικές υποενότητες</a:t>
            </a:r>
          </a:p>
          <a:p>
            <a:pPr>
              <a:spcAft>
                <a:spcPts val="1100"/>
              </a:spcAft>
              <a:defRPr sz="1800" b="0">
                <a:solidFill>
                  <a:srgbClr val="183039"/>
                </a:solidFill>
                <a:latin typeface="Aptos"/>
              </a:defRPr>
            </a:pPr>
            <a:r>
              <a:t>• 5.1 Ορισμός και Ανάλυση Προφίλ Αγοραστή (Buyer Persona)</a:t>
            </a:r>
          </a:p>
          <a:p>
            <a:pPr>
              <a:spcAft>
                <a:spcPts val="1100"/>
              </a:spcAft>
              <a:defRPr sz="1800" b="0">
                <a:solidFill>
                  <a:srgbClr val="183039"/>
                </a:solidFill>
                <a:latin typeface="Aptos"/>
              </a:defRPr>
            </a:pPr>
            <a:r>
              <a:t>• 5.2 Εργαλεία Έρευνας Κοινού</a:t>
            </a:r>
          </a:p>
          <a:p>
            <a:pPr>
              <a:spcAft>
                <a:spcPts val="1100"/>
              </a:spcAft>
              <a:defRPr sz="1800" b="0">
                <a:solidFill>
                  <a:srgbClr val="183039"/>
                </a:solidFill>
                <a:latin typeface="Aptos"/>
              </a:defRPr>
            </a:pPr>
            <a:r>
              <a:t>• 5.3 Διαχείριση Σχολίων και Ύφος Επωνυμίας (Brand Voice)</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Ενότητα 6 · Κειμενογράφηση για Ιστοσελίδες και Email</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800" b="0">
                <a:solidFill>
                  <a:srgbClr val="183039"/>
                </a:solidFill>
                <a:latin typeface="Aptos"/>
              </a:defRPr>
            </a:pPr>
            <a:r>
              <a:t>Περιγραφή</a:t>
            </a:r>
          </a:p>
          <a:p>
            <a:pPr>
              <a:spcAft>
                <a:spcPts val="1100"/>
              </a:spcAft>
              <a:defRPr sz="1800" b="0">
                <a:solidFill>
                  <a:srgbClr val="183039"/>
                </a:solidFill>
                <a:latin typeface="Aptos"/>
              </a:defRPr>
            </a:pPr>
            <a:r>
              <a:t>Σύνταξη landing pages και microcopy, σχεδιασμός ενημερωτικών δελτίων και καμπανιών email και τεχνικές αύξησης μετατροπών.</a:t>
            </a:r>
          </a:p>
          <a:p>
            <a:pPr>
              <a:spcAft>
                <a:spcPts val="1100"/>
              </a:spcAft>
              <a:defRPr sz="1800" b="0">
                <a:solidFill>
                  <a:srgbClr val="183039"/>
                </a:solidFill>
                <a:latin typeface="Aptos"/>
              </a:defRPr>
            </a:pPr>
          </a:p>
          <a:p>
            <a:pPr>
              <a:spcAft>
                <a:spcPts val="1100"/>
              </a:spcAft>
              <a:defRPr sz="1800" b="0">
                <a:solidFill>
                  <a:srgbClr val="183039"/>
                </a:solidFill>
                <a:latin typeface="Aptos"/>
              </a:defRPr>
            </a:pPr>
            <a:r>
              <a:t>Εκπαιδευτικές υποενότητες</a:t>
            </a:r>
          </a:p>
          <a:p>
            <a:pPr>
              <a:spcAft>
                <a:spcPts val="1100"/>
              </a:spcAft>
              <a:defRPr sz="1800" b="0">
                <a:solidFill>
                  <a:srgbClr val="183039"/>
                </a:solidFill>
                <a:latin typeface="Aptos"/>
              </a:defRPr>
            </a:pPr>
            <a:r>
              <a:t>• 6.1 Σελίδες Προορισμού και Πειστικά Μικροκείμενα (Landing Pages &amp; Microcopies)</a:t>
            </a:r>
          </a:p>
          <a:p>
            <a:pPr>
              <a:spcAft>
                <a:spcPts val="1100"/>
              </a:spcAft>
              <a:defRPr sz="1800" b="0">
                <a:solidFill>
                  <a:srgbClr val="183039"/>
                </a:solidFill>
                <a:latin typeface="Aptos"/>
              </a:defRPr>
            </a:pPr>
            <a:r>
              <a:t>• 6.2 Δημιουργία Ενημερωτικών Δελτίων και Εκστρατειών Email (Newsletters &amp; Email Campaigns)</a:t>
            </a:r>
          </a:p>
          <a:p>
            <a:pPr>
              <a:spcAft>
                <a:spcPts val="1100"/>
              </a:spcAft>
              <a:defRPr sz="1800" b="0">
                <a:solidFill>
                  <a:srgbClr val="183039"/>
                </a:solidFill>
                <a:latin typeface="Aptos"/>
              </a:defRPr>
            </a:pPr>
            <a:r>
              <a:t>• 6.3 Κειμενογράφηση με Στόχο τη Μετατροπή (Conversion-Oriented Copywriting)</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Ενότητα 7 · Εργαλεία και Πλατφόρμες για Copywriters</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1600" b="0">
                <a:solidFill>
                  <a:srgbClr val="183039"/>
                </a:solidFill>
                <a:latin typeface="Aptos"/>
              </a:defRPr>
            </a:pPr>
            <a:r>
              <a:t>Περιγραφή</a:t>
            </a:r>
          </a:p>
          <a:p>
            <a:pPr>
              <a:spcAft>
                <a:spcPts val="1100"/>
              </a:spcAft>
              <a:defRPr sz="1600" b="0">
                <a:solidFill>
                  <a:srgbClr val="183039"/>
                </a:solidFill>
                <a:latin typeface="Aptos"/>
              </a:defRPr>
            </a:pPr>
            <a:r>
              <a:t>Google Analytics και KPIs, εργαλεία SEO/SEM, συστήματα διαχείρισης περιεχομένου και συνεργασίας και εφαρμογές τεχνητής νοημοσύνης στη συγγραφή.</a:t>
            </a:r>
          </a:p>
          <a:p>
            <a:pPr>
              <a:spcAft>
                <a:spcPts val="1100"/>
              </a:spcAft>
              <a:defRPr sz="1600" b="0">
                <a:solidFill>
                  <a:srgbClr val="183039"/>
                </a:solidFill>
                <a:latin typeface="Aptos"/>
              </a:defRPr>
            </a:pPr>
          </a:p>
          <a:p>
            <a:pPr>
              <a:spcAft>
                <a:spcPts val="1100"/>
              </a:spcAft>
              <a:defRPr sz="1600" b="0">
                <a:solidFill>
                  <a:srgbClr val="183039"/>
                </a:solidFill>
                <a:latin typeface="Aptos"/>
              </a:defRPr>
            </a:pPr>
            <a:r>
              <a:t>Εκπαιδευτικές υποενότητες</a:t>
            </a:r>
          </a:p>
          <a:p>
            <a:pPr>
              <a:spcAft>
                <a:spcPts val="1100"/>
              </a:spcAft>
              <a:defRPr sz="1600" b="0">
                <a:solidFill>
                  <a:srgbClr val="183039"/>
                </a:solidFill>
                <a:latin typeface="Aptos"/>
              </a:defRPr>
            </a:pPr>
            <a:r>
              <a:t>• 7.1 Google Analytics και Βασικοί Δείκτες Απόδοσης (Google Analytics &amp; Key Performance Indicators - KPIs)</a:t>
            </a:r>
          </a:p>
          <a:p>
            <a:pPr>
              <a:spcAft>
                <a:spcPts val="1100"/>
              </a:spcAft>
              <a:defRPr sz="1600" b="0">
                <a:solidFill>
                  <a:srgbClr val="183039"/>
                </a:solidFill>
                <a:latin typeface="Aptos"/>
              </a:defRPr>
            </a:pPr>
            <a:r>
              <a:t>• 7.2 Εργαλεία SEO και SEM</a:t>
            </a:r>
          </a:p>
          <a:p>
            <a:pPr>
              <a:spcAft>
                <a:spcPts val="1100"/>
              </a:spcAft>
              <a:defRPr sz="1600" b="0">
                <a:solidFill>
                  <a:srgbClr val="183039"/>
                </a:solidFill>
                <a:latin typeface="Aptos"/>
              </a:defRPr>
            </a:pPr>
            <a:r>
              <a:t>• 7.3 Διαχείριση Περιεχομένου και Ομάδας (WordPress, Joomla &amp; Drupal, Trello, Asana, Notion, Google Workspace, κ.λπ.)</a:t>
            </a:r>
          </a:p>
          <a:p>
            <a:pPr>
              <a:spcAft>
                <a:spcPts val="1100"/>
              </a:spcAft>
              <a:defRPr sz="1600" b="0">
                <a:solidFill>
                  <a:srgbClr val="183039"/>
                </a:solidFill>
                <a:latin typeface="Aptos"/>
              </a:defRPr>
            </a:pPr>
            <a:r>
              <a:t>• 7.4  Εφαρμογές Τεχνητής Νοημοσύνης στην Κειμενογράφηση (ChatGPT, Jasper AI, Surfer SEO, Writesonic, κ.λπ.)</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Εκπαιδευτική Προσέγγιση και Αξιολόγηση</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2100" b="0">
                <a:solidFill>
                  <a:srgbClr val="183039"/>
                </a:solidFill>
                <a:latin typeface="Aptos"/>
              </a:defRPr>
            </a:pPr>
            <a:r>
              <a:t>Κάθε ενότητα περιλαμβάνει καθορισμένο σκοπό, μαθησιακά αποτελέσματα, βασικές έννοιες και οργανωμένο θεωρητικό περιεχόμενο. Το εκπαιδευτικό υλικό πλαισιώνεται από συνόψεις, ερωτήσεις αυτοαξιολόγησης, εργασίες και βιβλιογραφικές αναφορές.</a:t>
            </a:r>
          </a:p>
          <a:p>
            <a:pPr>
              <a:spcAft>
                <a:spcPts val="1100"/>
              </a:spcAft>
              <a:defRPr sz="2100" b="0">
                <a:solidFill>
                  <a:srgbClr val="183039"/>
                </a:solidFill>
                <a:latin typeface="Aptos"/>
              </a:defRPr>
            </a:pPr>
          </a:p>
          <a:p>
            <a:pPr>
              <a:spcAft>
                <a:spcPts val="1100"/>
              </a:spcAft>
              <a:defRPr sz="2100" b="0">
                <a:solidFill>
                  <a:srgbClr val="183039"/>
                </a:solidFill>
                <a:latin typeface="Aptos"/>
              </a:defRPr>
            </a:pPr>
            <a:r>
              <a:t>Η συνολική διαδρομή συνδέει την κατανόηση βασικών εννοιών με την εφαρμογή τεχνικών συγγραφής και την επιλογή κατάλληλων εργαλείων για πραγματικές ανάγκες ψηφιακής επικοινωνίας.</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9184" cy="6858000"/>
          </a:xfrm>
          <a:prstGeom prst="rect">
            <a:avLst/>
          </a:prstGeom>
          <a:solidFill>
            <a:srgbClr val="00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13232" y="502920"/>
            <a:ext cx="10881360" cy="960120"/>
          </a:xfrm>
          <a:prstGeom prst="rect">
            <a:avLst/>
          </a:prstGeom>
          <a:noFill/>
        </p:spPr>
        <p:txBody>
          <a:bodyPr wrap="square">
            <a:spAutoFit/>
          </a:bodyPr>
          <a:lstStyle/>
          <a:p>
            <a:pPr>
              <a:spcAft>
                <a:spcPts val="1100"/>
              </a:spcAft>
              <a:defRPr sz="2900" b="1">
                <a:solidFill>
                  <a:srgbClr val="00979D"/>
                </a:solidFill>
                <a:latin typeface="Aptos"/>
              </a:defRPr>
            </a:pPr>
            <a:r>
              <a:t>Συνολική Εκπαιδευτική Αξία</a:t>
            </a:r>
          </a:p>
        </p:txBody>
      </p:sp>
      <p:sp>
        <p:nvSpPr>
          <p:cNvPr id="4" name="TextBox 3"/>
          <p:cNvSpPr txBox="1"/>
          <p:nvPr/>
        </p:nvSpPr>
        <p:spPr>
          <a:xfrm>
            <a:off x="777240" y="1645920"/>
            <a:ext cx="10652760" cy="4617720"/>
          </a:xfrm>
          <a:prstGeom prst="rect">
            <a:avLst/>
          </a:prstGeom>
          <a:noFill/>
        </p:spPr>
        <p:txBody>
          <a:bodyPr wrap="square">
            <a:spAutoFit/>
          </a:bodyPr>
          <a:lstStyle/>
          <a:p>
            <a:pPr>
              <a:spcAft>
                <a:spcPts val="1100"/>
              </a:spcAft>
              <a:defRPr sz="2100" b="0">
                <a:solidFill>
                  <a:srgbClr val="183039"/>
                </a:solidFill>
                <a:latin typeface="Aptos"/>
              </a:defRPr>
            </a:pPr>
            <a:r>
              <a:t>Οι συμμετέχοντες αποκτούν ολοκληρωμένη εικόνα της παραγωγής ψηφιακού περιεχομένου: από την ανάλυση αναγκών και τη διαμόρφωση μηνύματος μέχρι τη δημοσίευση, την προώθηση και τη μέτρηση αποτελεσμάτων.</a:t>
            </a:r>
          </a:p>
          <a:p>
            <a:pPr>
              <a:spcAft>
                <a:spcPts val="1100"/>
              </a:spcAft>
              <a:defRPr sz="2100" b="0">
                <a:solidFill>
                  <a:srgbClr val="183039"/>
                </a:solidFill>
                <a:latin typeface="Aptos"/>
              </a:defRPr>
            </a:pPr>
          </a:p>
          <a:p>
            <a:pPr>
              <a:spcAft>
                <a:spcPts val="1100"/>
              </a:spcAft>
              <a:defRPr sz="2100" b="0">
                <a:solidFill>
                  <a:srgbClr val="183039"/>
                </a:solidFill>
                <a:latin typeface="Aptos"/>
              </a:defRPr>
            </a:pPr>
            <a:r>
              <a:t>Η συνδυασμένη γνώση copywriting, SEO, κοινωνικών δικτύων, email marketing, εργαλείων συνεργασίας και τεχνητής νοημοσύνης ενισχύει την ικανότητά τους να δημιουργούν περιεχόμενο προσαρμοσμένο σε διαφορετικά ψηφιακά περιβάλλοντα.</a:t>
            </a:r>
          </a:p>
        </p:txBody>
      </p:sp>
      <p:sp>
        <p:nvSpPr>
          <p:cNvPr id="5" name="TextBox 4"/>
          <p:cNvSpPr txBox="1"/>
          <p:nvPr/>
        </p:nvSpPr>
        <p:spPr>
          <a:xfrm>
            <a:off x="777240" y="6473952"/>
            <a:ext cx="9144000" cy="219456"/>
          </a:xfrm>
          <a:prstGeom prst="rect">
            <a:avLst/>
          </a:prstGeom>
          <a:noFill/>
        </p:spPr>
        <p:txBody>
          <a:bodyPr wrap="square">
            <a:spAutoFit/>
          </a:bodyPr>
          <a:lstStyle/>
          <a:p>
            <a:pPr>
              <a:spcAft>
                <a:spcPts val="1100"/>
              </a:spcAft>
              <a:defRPr sz="900" b="0">
                <a:solidFill>
                  <a:srgbClr val="48565E"/>
                </a:solidFill>
                <a:latin typeface="Aptos"/>
              </a:defRPr>
            </a:pPr>
            <a:r>
              <a:t>ΚΕΙΜΕΝΟΓΡΑΦΟΣ ΨΗΦΙΑΚΟΥ ΠΕΡΙΕΧΟΜΕΝΟΥ · ΑΝΑΛΥΤΙΚΗ ΠΕΡΙΓΡΑΦΗ</a:t>
            </a:r>
          </a:p>
        </p:txBody>
      </p:sp>
      <p:sp>
        <p:nvSpPr>
          <p:cNvPr id="6" name="TextBox 5"/>
          <p:cNvSpPr txBox="1"/>
          <p:nvPr/>
        </p:nvSpPr>
        <p:spPr>
          <a:xfrm>
            <a:off x="11201400" y="6428232"/>
            <a:ext cx="548640" cy="274320"/>
          </a:xfrm>
          <a:prstGeom prst="rect">
            <a:avLst/>
          </a:prstGeom>
          <a:noFill/>
        </p:spPr>
        <p:txBody>
          <a:bodyPr wrap="square">
            <a:spAutoFit/>
          </a:bodyPr>
          <a:lstStyle/>
          <a:p>
            <a:pPr>
              <a:spcAft>
                <a:spcPts val="1100"/>
              </a:spcAft>
              <a:defRPr sz="1000" b="0">
                <a:solidFill>
                  <a:srgbClr val="48565E"/>
                </a:solidFill>
                <a:latin typeface="Aptos"/>
              </a:defRPr>
            </a:pPr>
            <a: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